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61" r:id="rId3"/>
    <p:sldId id="260" r:id="rId4"/>
    <p:sldId id="263" r:id="rId5"/>
    <p:sldId id="265" r:id="rId6"/>
    <p:sldId id="269" r:id="rId7"/>
    <p:sldId id="283" r:id="rId8"/>
    <p:sldId id="273" r:id="rId9"/>
    <p:sldId id="285" r:id="rId10"/>
    <p:sldId id="284" r:id="rId11"/>
    <p:sldId id="286" r:id="rId12"/>
    <p:sldId id="287" r:id="rId13"/>
    <p:sldId id="288" r:id="rId14"/>
    <p:sldId id="272" r:id="rId15"/>
    <p:sldId id="259" r:id="rId16"/>
  </p:sldIdLst>
  <p:sldSz cx="9144000" cy="6858000" type="screen4x3"/>
  <p:notesSz cx="6794500" cy="9931400"/>
  <p:defaultTextStyle>
    <a:defPPr>
      <a:defRPr lang="de-DE"/>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7"/>
    <a:srgbClr val="262827"/>
    <a:srgbClr val="19191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91981" autoAdjust="0"/>
  </p:normalViewPr>
  <p:slideViewPr>
    <p:cSldViewPr snapToObjects="1">
      <p:cViewPr varScale="1">
        <p:scale>
          <a:sx n="51" d="100"/>
          <a:sy n="51" d="100"/>
        </p:scale>
        <p:origin x="90" y="5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atin typeface="Arial" charset="0"/>
                <a:ea typeface="ＭＳ Ｐゴシック" pitchFamily="-107" charset="-128"/>
                <a:cs typeface="+mn-cs"/>
              </a:defRPr>
            </a:lvl1pPr>
          </a:lstStyle>
          <a:p>
            <a:pPr>
              <a:defRPr/>
            </a:pPr>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atin typeface="Arial" charset="0"/>
                <a:ea typeface="ＭＳ Ｐゴシック" pitchFamily="-107" charset="-128"/>
                <a:cs typeface="+mn-cs"/>
              </a:defRPr>
            </a:lvl1pPr>
          </a:lstStyle>
          <a:p>
            <a:pPr>
              <a:defRPr/>
            </a:pPr>
            <a:fld id="{83EE3D72-7A0C-4143-AE0B-EE96EEF04070}" type="datetimeFigureOut">
              <a:rPr lang="en-US"/>
              <a:pPr>
                <a:defRPr/>
              </a:pPr>
              <a:t>3/17/2017</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atin typeface="Arial" charset="0"/>
                <a:ea typeface="ＭＳ Ｐゴシック" pitchFamily="-107" charset="-128"/>
                <a:cs typeface="+mn-cs"/>
              </a:defRPr>
            </a:lvl1pPr>
          </a:lstStyle>
          <a:p>
            <a:pPr>
              <a:defRPr/>
            </a:pPr>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atin typeface="Arial" charset="0"/>
                <a:ea typeface="ＭＳ Ｐゴシック" pitchFamily="-107" charset="-128"/>
                <a:cs typeface="+mn-cs"/>
              </a:defRPr>
            </a:lvl1pPr>
          </a:lstStyle>
          <a:p>
            <a:pPr>
              <a:defRPr/>
            </a:pPr>
            <a:fld id="{1D663C41-6029-4601-9AD0-AE1820C39D9A}" type="slidenum">
              <a:rPr lang="en-GB"/>
              <a:pPr>
                <a:defRPr/>
              </a:pPr>
              <a:t>‹#›</a:t>
            </a:fld>
            <a:endParaRPr lang="en-GB"/>
          </a:p>
        </p:txBody>
      </p:sp>
    </p:spTree>
    <p:extLst>
      <p:ext uri="{BB962C8B-B14F-4D97-AF65-F5344CB8AC3E}">
        <p14:creationId xmlns:p14="http://schemas.microsoft.com/office/powerpoint/2010/main" val="541526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07" charset="0"/>
                <a:ea typeface="ＭＳ Ｐゴシック" pitchFamily="-107" charset="-128"/>
                <a:cs typeface="+mn-cs"/>
              </a:defRPr>
            </a:lvl1pPr>
          </a:lstStyle>
          <a:p>
            <a:pPr>
              <a:defRPr/>
            </a:pPr>
            <a:endParaRPr lang="en-US"/>
          </a:p>
        </p:txBody>
      </p:sp>
      <p:sp>
        <p:nvSpPr>
          <p:cNvPr id="3" name="Datumsplatzhalter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7" charset="0"/>
                <a:ea typeface="ＭＳ Ｐゴシック" pitchFamily="-107" charset="-128"/>
                <a:cs typeface="+mn-cs"/>
              </a:defRPr>
            </a:lvl1pPr>
          </a:lstStyle>
          <a:p>
            <a:pPr>
              <a:defRPr/>
            </a:pPr>
            <a:fld id="{5999A005-FC5D-47D1-B7CD-8981F7A298DD}" type="datetime1">
              <a:rPr lang="de-DE"/>
              <a:pPr>
                <a:defRPr/>
              </a:pPr>
              <a:t>17.03.2017</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izenplatzhalter 4"/>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de-AT" noProof="0" smtClean="0"/>
              <a:t>Mastertextformat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endParaRPr lang="de-DE" noProof="0" smtClean="0"/>
          </a:p>
        </p:txBody>
      </p:sp>
      <p:sp>
        <p:nvSpPr>
          <p:cNvPr id="6" name="Fußzeilenplatzhalter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07" charset="0"/>
                <a:ea typeface="ＭＳ Ｐゴシック" pitchFamily="-107" charset="-128"/>
                <a:cs typeface="+mn-cs"/>
              </a:defRPr>
            </a:lvl1pPr>
          </a:lstStyle>
          <a:p>
            <a:pPr>
              <a:defRPr/>
            </a:pPr>
            <a:endParaRPr lang="en-US"/>
          </a:p>
        </p:txBody>
      </p:sp>
      <p:sp>
        <p:nvSpPr>
          <p:cNvPr id="7" name="Foliennummernplatzhalter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7" charset="0"/>
                <a:ea typeface="ＭＳ Ｐゴシック" pitchFamily="-107" charset="-128"/>
                <a:cs typeface="+mn-cs"/>
              </a:defRPr>
            </a:lvl1pPr>
          </a:lstStyle>
          <a:p>
            <a:pPr>
              <a:defRPr/>
            </a:pPr>
            <a:fld id="{1E5E1E50-FF97-4652-B1BE-CC5AFE4FB72D}" type="slidenum">
              <a:rPr lang="de-DE"/>
              <a:pPr>
                <a:defRPr/>
              </a:pPr>
              <a:t>‹#›</a:t>
            </a:fld>
            <a:endParaRPr lang="de-DE"/>
          </a:p>
        </p:txBody>
      </p:sp>
    </p:spTree>
    <p:extLst>
      <p:ext uri="{BB962C8B-B14F-4D97-AF65-F5344CB8AC3E}">
        <p14:creationId xmlns:p14="http://schemas.microsoft.com/office/powerpoint/2010/main" val="393933681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GB" sz="1000" dirty="0" smtClean="0">
              <a:ea typeface="ＭＳ Ｐゴシック"/>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7424BA27-79B1-42B0-9592-B2363EA63357}" type="slidenum">
              <a:rPr lang="de-DE" smtClean="0">
                <a:latin typeface="Calibri" pitchFamily="34" charset="0"/>
                <a:ea typeface="ＭＳ Ｐゴシック"/>
                <a:cs typeface="ＭＳ Ｐゴシック"/>
              </a:rPr>
              <a:pPr/>
              <a:t>1</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236242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endParaRPr lang="sv-FI" sz="1000" kern="1200" dirty="0" smtClean="0">
              <a:solidFill>
                <a:schemeClr val="tx1"/>
              </a:solidFill>
              <a:latin typeface="+mn-lt"/>
              <a:ea typeface="ＭＳ Ｐゴシック"/>
              <a:cs typeface="ＭＳ Ｐゴシック"/>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10F31363-1A93-45CB-B9ED-FD616F439BA0}" type="slidenum">
              <a:rPr lang="de-DE" smtClean="0">
                <a:latin typeface="Calibri" pitchFamily="34" charset="0"/>
                <a:ea typeface="ＭＳ Ｐゴシック"/>
                <a:cs typeface="ＭＳ Ｐゴシック"/>
              </a:rPr>
              <a:pPr/>
              <a:t>10</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115313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GB" sz="1000" dirty="0" smtClean="0">
              <a:latin typeface="+mn-lt"/>
              <a:ea typeface="ＭＳ Ｐゴシック"/>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10F31363-1A93-45CB-B9ED-FD616F439BA0}" type="slidenum">
              <a:rPr lang="de-DE" smtClean="0">
                <a:latin typeface="Calibri" pitchFamily="34" charset="0"/>
                <a:ea typeface="ＭＳ Ｐゴシック"/>
                <a:cs typeface="ＭＳ Ｐゴシック"/>
              </a:rPr>
              <a:pPr/>
              <a:t>11</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7650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GB" sz="1000" dirty="0" smtClean="0">
              <a:solidFill>
                <a:schemeClr val="tx1"/>
              </a:solidFill>
              <a:latin typeface="Trebuchet MS" pitchFamily="34" charset="0"/>
              <a:ea typeface="ＭＳ Ｐゴシック"/>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10F31363-1A93-45CB-B9ED-FD616F439BA0}" type="slidenum">
              <a:rPr lang="de-DE" smtClean="0">
                <a:latin typeface="Calibri" pitchFamily="34" charset="0"/>
                <a:ea typeface="ＭＳ Ｐゴシック"/>
                <a:cs typeface="ＭＳ Ｐゴシック"/>
              </a:rPr>
              <a:pPr/>
              <a:t>12</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1377737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marL="0" lvl="1" indent="0">
              <a:spcBef>
                <a:spcPts val="1200"/>
              </a:spcBef>
              <a:buFont typeface="Arial" pitchFamily="34" charset="0"/>
              <a:buNone/>
              <a:defRPr/>
            </a:pPr>
            <a:endParaRPr lang="en-GB" sz="1000" dirty="0" smtClean="0">
              <a:latin typeface="+mn-lt"/>
              <a:ea typeface="ＭＳ Ｐゴシック"/>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10F31363-1A93-45CB-B9ED-FD616F439BA0}" type="slidenum">
              <a:rPr lang="de-DE" smtClean="0">
                <a:latin typeface="Calibri" pitchFamily="34" charset="0"/>
                <a:ea typeface="ＭＳ Ｐゴシック"/>
                <a:cs typeface="ＭＳ Ｐゴシック"/>
              </a:rPr>
              <a:pPr/>
              <a:t>13</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118043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GB" sz="1000" dirty="0">
              <a:cs typeface="+mn-cs"/>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CCC213C5-B540-4776-A336-742F7F68612C}" type="slidenum">
              <a:rPr lang="de-DE" smtClean="0">
                <a:latin typeface="Calibri" pitchFamily="34" charset="0"/>
                <a:ea typeface="ＭＳ Ｐゴシック"/>
                <a:cs typeface="ＭＳ Ｐゴシック"/>
              </a:rPr>
              <a:pPr/>
              <a:t>14</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27012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GB" dirty="0" smtClean="0">
              <a:ea typeface="ＭＳ Ｐゴシック"/>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2BC8D816-41F7-4BD7-9CC0-B3D198B0E684}" type="slidenum">
              <a:rPr lang="de-DE" smtClean="0">
                <a:latin typeface="Calibri" pitchFamily="34" charset="0"/>
                <a:ea typeface="ＭＳ Ｐゴシック"/>
                <a:cs typeface="ＭＳ Ｐゴシック"/>
              </a:rPr>
              <a:pPr/>
              <a:t>2</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34173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GB" sz="1000" dirty="0" smtClean="0">
              <a:ea typeface="ＭＳ Ｐゴシック"/>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79F50E95-3E0C-4F81-BEBD-869002ABC815}" type="slidenum">
              <a:rPr lang="de-DE" smtClean="0">
                <a:latin typeface="Calibri" pitchFamily="34" charset="0"/>
                <a:ea typeface="ＭＳ Ｐゴシック"/>
                <a:cs typeface="ＭＳ Ｐゴシック"/>
              </a:rPr>
              <a:pPr/>
              <a:t>3</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316919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ea typeface="ＭＳ Ｐゴシック"/>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E47167FC-BB11-465D-9779-9DDCFE995AEF}" type="slidenum">
              <a:rPr lang="de-DE" smtClean="0">
                <a:latin typeface="Calibri" pitchFamily="34" charset="0"/>
                <a:ea typeface="ＭＳ Ｐゴシック"/>
                <a:cs typeface="ＭＳ Ｐゴシック"/>
              </a:rPr>
              <a:pPr/>
              <a:t>4</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323408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GB" sz="1000" dirty="0" smtClean="0">
              <a:ea typeface="ＭＳ Ｐゴシック"/>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C96F04F1-3A75-416F-9E60-6AAA3C6A9217}" type="slidenum">
              <a:rPr lang="de-DE" smtClean="0">
                <a:latin typeface="Calibri" pitchFamily="34" charset="0"/>
                <a:ea typeface="ＭＳ Ｐゴシック"/>
                <a:cs typeface="ＭＳ Ｐゴシック"/>
              </a:rPr>
              <a:pPr/>
              <a:t>5</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380115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buNone/>
              <a:defRPr/>
            </a:pPr>
            <a:endParaRPr lang="en-GB" sz="1000" dirty="0">
              <a:cs typeface="+mn-cs"/>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BAB6C2C3-B6A4-4EC5-A2FB-989DB830A10E}" type="slidenum">
              <a:rPr lang="de-DE" smtClean="0">
                <a:latin typeface="Calibri" pitchFamily="34" charset="0"/>
                <a:ea typeface="ＭＳ Ｐゴシック"/>
                <a:cs typeface="ＭＳ Ｐゴシック"/>
              </a:rPr>
              <a:pPr/>
              <a:t>6</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257518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endParaRPr lang="en-GB" sz="1000" b="1" dirty="0">
              <a:cs typeface="+mn-cs"/>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BAB6C2C3-B6A4-4EC5-A2FB-989DB830A10E}" type="slidenum">
              <a:rPr lang="de-DE" smtClean="0">
                <a:latin typeface="Calibri" pitchFamily="34" charset="0"/>
                <a:ea typeface="ＭＳ Ｐゴシック"/>
                <a:cs typeface="ＭＳ Ｐゴシック"/>
              </a:rPr>
              <a:pPr/>
              <a:t>7</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362712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GB" smtClean="0">
              <a:ea typeface="ＭＳ Ｐゴシック"/>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10F31363-1A93-45CB-B9ED-FD616F439BA0}" type="slidenum">
              <a:rPr lang="de-DE" smtClean="0">
                <a:latin typeface="Calibri" pitchFamily="34" charset="0"/>
                <a:ea typeface="ＭＳ Ｐゴシック"/>
                <a:cs typeface="ＭＳ Ｐゴシック"/>
              </a:rPr>
              <a:pPr/>
              <a:t>8</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3834372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marL="0" indent="0">
              <a:lnSpc>
                <a:spcPct val="100000"/>
              </a:lnSpc>
              <a:spcBef>
                <a:spcPts val="0"/>
              </a:spcBef>
              <a:spcAft>
                <a:spcPts val="0"/>
              </a:spcAft>
            </a:pPr>
            <a:endParaRPr lang="en-GB" sz="1000" dirty="0" smtClean="0">
              <a:latin typeface="Trebuchet MS" pitchFamily="34" charset="0"/>
              <a:ea typeface="ＭＳ Ｐゴシック"/>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9A4F2985-26E4-4901-856F-5920473DE578}" type="slidenum">
              <a:rPr lang="de-DE" smtClean="0">
                <a:latin typeface="Calibri" pitchFamily="34" charset="0"/>
                <a:ea typeface="ＭＳ Ｐゴシック"/>
                <a:cs typeface="ＭＳ Ｐゴシック"/>
              </a:rPr>
              <a:pPr/>
              <a:t>9</a:t>
            </a:fld>
            <a:endParaRPr lang="de-DE" smtClean="0">
              <a:latin typeface="Calibri" pitchFamily="34" charset="0"/>
              <a:ea typeface="ＭＳ Ｐゴシック"/>
              <a:cs typeface="ＭＳ Ｐゴシック"/>
            </a:endParaRPr>
          </a:p>
        </p:txBody>
      </p:sp>
    </p:spTree>
    <p:extLst>
      <p:ext uri="{BB962C8B-B14F-4D97-AF65-F5344CB8AC3E}">
        <p14:creationId xmlns:p14="http://schemas.microsoft.com/office/powerpoint/2010/main" val="214757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pPr>
              <a:defRPr/>
            </a:pPr>
            <a:fld id="{D12AB101-6F07-4D93-8F37-22ABB983BC9E}" type="datetime1">
              <a:rPr lang="de-DE"/>
              <a:pPr>
                <a:defRPr/>
              </a:pPr>
              <a:t>17.03.2017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613837CC-5678-44C1-99F7-434351585204}"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63D9B8B-565E-4567-B8B2-B26E6A87B2B4}" type="datetime1">
              <a:rPr lang="de-DE"/>
              <a:pPr>
                <a:defRPr/>
              </a:pPr>
              <a:t>17.03.2017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BA6FA406-0CC8-4063-9B34-C2A9431178E6}"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B722BA9-C14A-41FA-AD0D-E9CB449156FC}" type="datetime1">
              <a:rPr lang="de-DE"/>
              <a:pPr>
                <a:defRPr/>
              </a:pPr>
              <a:t>17.03.2017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962A9102-2E68-42FC-A721-8FFB2BB3EEB2}"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212E29C-4E02-440C-A909-AF48E27B282F}" type="datetime1">
              <a:rPr lang="de-DE"/>
              <a:pPr>
                <a:defRPr/>
              </a:pPr>
              <a:t>17.03.2017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D3E4A8C6-1434-4E63-AB98-BAC69447B3F7}"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p:txBody>
          <a:bodyPr/>
          <a:lstStyle>
            <a:lvl1pPr>
              <a:defRPr/>
            </a:lvl1pPr>
          </a:lstStyle>
          <a:p>
            <a:pPr>
              <a:defRPr/>
            </a:pPr>
            <a:fld id="{83256448-84E1-46B5-99F6-B7117B0E13F8}" type="datetime1">
              <a:rPr lang="de-DE"/>
              <a:pPr>
                <a:defRPr/>
              </a:pPr>
              <a:t>17.03.2017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en-US"/>
          </a:p>
        </p:txBody>
      </p:sp>
      <p:sp>
        <p:nvSpPr>
          <p:cNvPr id="6" name="Foliennummernplatzhalter 5"/>
          <p:cNvSpPr>
            <a:spLocks noGrp="1"/>
          </p:cNvSpPr>
          <p:nvPr>
            <p:ph type="sldNum" sz="quarter" idx="12"/>
          </p:nvPr>
        </p:nvSpPr>
        <p:spPr/>
        <p:txBody>
          <a:bodyPr/>
          <a:lstStyle>
            <a:lvl1pPr>
              <a:defRPr/>
            </a:lvl1pPr>
          </a:lstStyle>
          <a:p>
            <a:pPr>
              <a:defRPr/>
            </a:pPr>
            <a:fld id="{0BED4046-88DB-4E49-8D93-C7AB9E0B59A7}"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C9E8B0EA-69C4-4C10-9FAD-F8E05EA5E3A3}" type="datetime1">
              <a:rPr lang="de-DE"/>
              <a:pPr>
                <a:defRPr/>
              </a:pPr>
              <a:t>17.03.2017</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D110B433-40A1-48D4-8D8E-DDD4B9629720}"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F62E91C8-D09B-4081-B297-A02B38CBEAD2}" type="datetime1">
              <a:rPr lang="de-DE"/>
              <a:pPr>
                <a:defRPr/>
              </a:pPr>
              <a:t>17.03.2017</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en-US"/>
          </a:p>
        </p:txBody>
      </p:sp>
      <p:sp>
        <p:nvSpPr>
          <p:cNvPr id="9" name="Foliennummernplatzhalter 5"/>
          <p:cNvSpPr>
            <a:spLocks noGrp="1"/>
          </p:cNvSpPr>
          <p:nvPr>
            <p:ph type="sldNum" sz="quarter" idx="12"/>
          </p:nvPr>
        </p:nvSpPr>
        <p:spPr/>
        <p:txBody>
          <a:bodyPr/>
          <a:lstStyle>
            <a:lvl1pPr>
              <a:defRPr/>
            </a:lvl1pPr>
          </a:lstStyle>
          <a:p>
            <a:pPr>
              <a:defRPr/>
            </a:pPr>
            <a:fld id="{C97A521A-4EAA-4E1E-B24C-6A374A1FD469}"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fld id="{6C5B3FC1-0C3B-48E3-8499-003FF9CFAF27}" type="datetime1">
              <a:rPr lang="de-DE"/>
              <a:pPr>
                <a:defRPr/>
              </a:pPr>
              <a:t>17.03.2017</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en-US"/>
          </a:p>
        </p:txBody>
      </p:sp>
      <p:sp>
        <p:nvSpPr>
          <p:cNvPr id="5" name="Foliennummernplatzhalter 5"/>
          <p:cNvSpPr>
            <a:spLocks noGrp="1"/>
          </p:cNvSpPr>
          <p:nvPr>
            <p:ph type="sldNum" sz="quarter" idx="12"/>
          </p:nvPr>
        </p:nvSpPr>
        <p:spPr/>
        <p:txBody>
          <a:bodyPr/>
          <a:lstStyle>
            <a:lvl1pPr>
              <a:defRPr/>
            </a:lvl1pPr>
          </a:lstStyle>
          <a:p>
            <a:pPr>
              <a:defRPr/>
            </a:pPr>
            <a:fld id="{800BC29E-5FF5-4846-8470-8DC385C22B33}"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3CB92F6-0E32-407C-B03D-092E8B8810F9}" type="datetime1">
              <a:rPr lang="de-DE"/>
              <a:pPr>
                <a:defRPr/>
              </a:pPr>
              <a:t>17.03.2017</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en-US"/>
          </a:p>
        </p:txBody>
      </p:sp>
      <p:sp>
        <p:nvSpPr>
          <p:cNvPr id="4" name="Foliennummernplatzhalter 5"/>
          <p:cNvSpPr>
            <a:spLocks noGrp="1"/>
          </p:cNvSpPr>
          <p:nvPr>
            <p:ph type="sldNum" sz="quarter" idx="12"/>
          </p:nvPr>
        </p:nvSpPr>
        <p:spPr/>
        <p:txBody>
          <a:bodyPr/>
          <a:lstStyle>
            <a:lvl1pPr>
              <a:defRPr/>
            </a:lvl1pPr>
          </a:lstStyle>
          <a:p>
            <a:pPr>
              <a:defRPr/>
            </a:pPr>
            <a:fld id="{F86C60F9-5D3C-41AE-A07F-B21A2FE4F27F}"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FE08FF73-E7A3-40CE-BBD1-3B265D93A6B6}" type="datetime1">
              <a:rPr lang="de-DE"/>
              <a:pPr>
                <a:defRPr/>
              </a:pPr>
              <a:t>17.03.2017</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EE4D7B52-D44D-4B30-B1C4-6F8D92E9F179}"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2DD3D806-BDAC-42A4-A99F-FE91DD937F42}" type="datetime1">
              <a:rPr lang="de-DE"/>
              <a:pPr>
                <a:defRPr/>
              </a:pPr>
              <a:t>17.03.2017</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en-US"/>
          </a:p>
        </p:txBody>
      </p:sp>
      <p:sp>
        <p:nvSpPr>
          <p:cNvPr id="7" name="Foliennummernplatzhalter 5"/>
          <p:cNvSpPr>
            <a:spLocks noGrp="1"/>
          </p:cNvSpPr>
          <p:nvPr>
            <p:ph type="sldNum" sz="quarter" idx="12"/>
          </p:nvPr>
        </p:nvSpPr>
        <p:spPr/>
        <p:txBody>
          <a:bodyPr/>
          <a:lstStyle>
            <a:lvl1pPr>
              <a:defRPr/>
            </a:lvl1pPr>
          </a:lstStyle>
          <a:p>
            <a:pPr>
              <a:defRPr/>
            </a:pPr>
            <a:fld id="{178D469C-7065-4FCC-89FA-61C14BBCBDB0}"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smtClean="0"/>
              <a:t>Mastertitelformat bearbeiten</a:t>
            </a:r>
            <a:endParaRPr lang="de-DE"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7" charset="0"/>
                <a:ea typeface="ＭＳ Ｐゴシック" pitchFamily="-107" charset="-128"/>
                <a:cs typeface="+mn-cs"/>
              </a:defRPr>
            </a:lvl1pPr>
          </a:lstStyle>
          <a:p>
            <a:pPr>
              <a:defRPr/>
            </a:pPr>
            <a:fld id="{125228A6-CCF5-49F2-82DA-E7AD0FB13754}" type="datetime1">
              <a:rPr lang="de-DE"/>
              <a:pPr>
                <a:defRPr/>
              </a:pPr>
              <a:t>17.03.2017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7" charset="0"/>
                <a:ea typeface="ＭＳ Ｐゴシック" pitchFamily="-107" charset="-128"/>
                <a:cs typeface="+mn-cs"/>
              </a:defRPr>
            </a:lvl1pPr>
          </a:lstStyle>
          <a:p>
            <a:pPr>
              <a:defRPr/>
            </a:pPr>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7" charset="0"/>
                <a:ea typeface="ＭＳ Ｐゴシック" pitchFamily="-107" charset="-128"/>
                <a:cs typeface="+mn-cs"/>
              </a:defRPr>
            </a:lvl1pPr>
          </a:lstStyle>
          <a:p>
            <a:pPr>
              <a:defRPr/>
            </a:pPr>
            <a:fld id="{722D5260-D59D-450F-A8FD-90B8B62D177E}"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7" charset="-128"/>
          <a:cs typeface="ＭＳ Ｐゴシック"/>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7"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7"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borderbuster.blogspot.com/"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hyperlink" Target="http://www.desarrollomultimedia.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interact-eu.net/" TargetMode="External"/><Relationship Id="rId2" Type="http://schemas.openxmlformats.org/officeDocument/2006/relationships/hyperlink" Target="http://ec.europa.eu/regional_policy/cooperation/baltic/index_en.htm"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mailto:baiba.liepa@interact-eu.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eoyourblo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fairsfayreandover.co.uk/"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d 5"/>
          <p:cNvPicPr>
            <a:picLocks noChangeAspect="1"/>
          </p:cNvPicPr>
          <p:nvPr/>
        </p:nvPicPr>
        <p:blipFill>
          <a:blip r:embed="rId3"/>
          <a:srcRect/>
          <a:stretch>
            <a:fillRect/>
          </a:stretch>
        </p:blipFill>
        <p:spPr bwMode="auto">
          <a:xfrm>
            <a:off x="0" y="4978400"/>
            <a:ext cx="8712200" cy="1879600"/>
          </a:xfrm>
          <a:prstGeom prst="rect">
            <a:avLst/>
          </a:prstGeom>
          <a:noFill/>
          <a:ln w="9525">
            <a:noFill/>
            <a:miter lim="800000"/>
            <a:headEnd/>
            <a:tailEnd/>
          </a:ln>
        </p:spPr>
      </p:pic>
      <p:sp>
        <p:nvSpPr>
          <p:cNvPr id="2051" name="Titel 1"/>
          <p:cNvSpPr>
            <a:spLocks noGrp="1"/>
          </p:cNvSpPr>
          <p:nvPr>
            <p:ph type="ctrTitle"/>
          </p:nvPr>
        </p:nvSpPr>
        <p:spPr>
          <a:xfrm>
            <a:off x="428625" y="1828800"/>
            <a:ext cx="8283575" cy="3200400"/>
          </a:xfrm>
        </p:spPr>
        <p:txBody>
          <a:bodyPr anchor="t"/>
          <a:lstStyle/>
          <a:p>
            <a:pPr algn="l">
              <a:defRPr/>
            </a:pPr>
            <a:r>
              <a:rPr lang="en-GB" sz="2800" dirty="0" smtClean="0">
                <a:solidFill>
                  <a:srgbClr val="262827"/>
                </a:solidFill>
                <a:latin typeface="Trebuchet MS Bold" pitchFamily="-107" charset="0"/>
                <a:cs typeface="+mj-cs"/>
              </a:rPr>
              <a:t/>
            </a:r>
            <a:br>
              <a:rPr lang="en-GB" sz="2800" dirty="0" smtClean="0">
                <a:solidFill>
                  <a:srgbClr val="262827"/>
                </a:solidFill>
                <a:latin typeface="Trebuchet MS Bold" pitchFamily="-107" charset="0"/>
                <a:cs typeface="+mj-cs"/>
              </a:rPr>
            </a:br>
            <a:r>
              <a:rPr lang="en-GB" sz="2800" dirty="0" smtClean="0">
                <a:solidFill>
                  <a:srgbClr val="003777"/>
                </a:solidFill>
                <a:latin typeface="Trebuchet MS Bold" pitchFamily="-107" charset="0"/>
                <a:cs typeface="+mn-cs"/>
              </a:rPr>
              <a:t>Financing possibilities </a:t>
            </a:r>
            <a:r>
              <a:rPr lang="en-GB" sz="2800" dirty="0" smtClean="0">
                <a:solidFill>
                  <a:srgbClr val="262827"/>
                </a:solidFill>
                <a:latin typeface="Trebuchet MS Bold" pitchFamily="-107" charset="0"/>
                <a:cs typeface="+mj-cs"/>
              </a:rPr>
              <a:t/>
            </a:r>
            <a:br>
              <a:rPr lang="en-GB" sz="2800" dirty="0" smtClean="0">
                <a:solidFill>
                  <a:srgbClr val="262827"/>
                </a:solidFill>
                <a:latin typeface="Trebuchet MS Bold" pitchFamily="-107" charset="0"/>
                <a:cs typeface="+mj-cs"/>
              </a:rPr>
            </a:br>
            <a:r>
              <a:rPr lang="en-GB" sz="2800" dirty="0" smtClean="0">
                <a:solidFill>
                  <a:srgbClr val="003777"/>
                </a:solidFill>
                <a:latin typeface="Trebuchet MS Bold" pitchFamily="-107" charset="0"/>
                <a:cs typeface="+mn-cs"/>
              </a:rPr>
              <a:t>for implementation of the European Union Strategy for the Baltic Sea Region: </a:t>
            </a:r>
            <a:br>
              <a:rPr lang="en-GB" sz="2800" dirty="0" smtClean="0">
                <a:solidFill>
                  <a:srgbClr val="003777"/>
                </a:solidFill>
                <a:latin typeface="Trebuchet MS Bold" pitchFamily="-107" charset="0"/>
                <a:cs typeface="+mn-cs"/>
              </a:rPr>
            </a:br>
            <a:r>
              <a:rPr lang="en-GB" sz="2800" dirty="0" smtClean="0">
                <a:solidFill>
                  <a:srgbClr val="003777"/>
                </a:solidFill>
                <a:latin typeface="Trebuchet MS Bold" pitchFamily="-107" charset="0"/>
                <a:cs typeface="+mn-cs"/>
              </a:rPr>
              <a:t>different solutions </a:t>
            </a:r>
            <a:r>
              <a:rPr lang="en-GB" sz="2400" dirty="0" smtClean="0">
                <a:solidFill>
                  <a:srgbClr val="003777"/>
                </a:solidFill>
                <a:latin typeface="Trebuchet MS Bold" pitchFamily="-107" charset="0"/>
                <a:cs typeface="+mn-cs"/>
              </a:rPr>
              <a:t/>
            </a:r>
            <a:br>
              <a:rPr lang="en-GB" sz="2400" dirty="0" smtClean="0">
                <a:solidFill>
                  <a:srgbClr val="003777"/>
                </a:solidFill>
                <a:latin typeface="Trebuchet MS Bold" pitchFamily="-107" charset="0"/>
                <a:cs typeface="+mn-cs"/>
              </a:rPr>
            </a:br>
            <a:r>
              <a:rPr lang="en-GB" sz="2400" dirty="0" smtClean="0">
                <a:solidFill>
                  <a:srgbClr val="003777"/>
                </a:solidFill>
                <a:latin typeface="Trebuchet MS Bold" pitchFamily="-107" charset="0"/>
                <a:cs typeface="+mn-cs"/>
              </a:rPr>
              <a:t/>
            </a:r>
            <a:br>
              <a:rPr lang="en-GB" sz="2400" dirty="0" smtClean="0">
                <a:solidFill>
                  <a:srgbClr val="003777"/>
                </a:solidFill>
                <a:latin typeface="Trebuchet MS Bold" pitchFamily="-107" charset="0"/>
                <a:cs typeface="+mn-cs"/>
              </a:rPr>
            </a:br>
            <a:r>
              <a:rPr lang="en-GB" sz="2400" dirty="0" smtClean="0">
                <a:solidFill>
                  <a:srgbClr val="003777"/>
                </a:solidFill>
                <a:latin typeface="Trebuchet MS Bold" pitchFamily="-107" charset="0"/>
                <a:cs typeface="+mn-cs"/>
              </a:rPr>
              <a:t/>
            </a:r>
            <a:br>
              <a:rPr lang="en-GB" sz="2400" dirty="0" smtClean="0">
                <a:solidFill>
                  <a:srgbClr val="003777"/>
                </a:solidFill>
                <a:latin typeface="Trebuchet MS Bold" pitchFamily="-107" charset="0"/>
                <a:cs typeface="+mn-cs"/>
              </a:rPr>
            </a:br>
            <a:r>
              <a:rPr lang="en-GB" sz="1600" dirty="0" smtClean="0">
                <a:solidFill>
                  <a:srgbClr val="003777"/>
                </a:solidFill>
                <a:latin typeface="Trebuchet MS Bold" pitchFamily="-107" charset="0"/>
                <a:cs typeface="+mn-cs"/>
              </a:rPr>
              <a:t>INTERACT Point Turku </a:t>
            </a:r>
            <a:br>
              <a:rPr lang="en-GB" sz="1600" dirty="0" smtClean="0">
                <a:solidFill>
                  <a:srgbClr val="003777"/>
                </a:solidFill>
                <a:latin typeface="Trebuchet MS Bold" pitchFamily="-107" charset="0"/>
                <a:cs typeface="+mn-cs"/>
              </a:rPr>
            </a:br>
            <a:r>
              <a:rPr lang="en-GB" sz="1800" dirty="0" smtClean="0">
                <a:solidFill>
                  <a:srgbClr val="003777"/>
                </a:solidFill>
                <a:latin typeface="Trebuchet MS Bold" pitchFamily="-107" charset="0"/>
                <a:cs typeface="+mn-cs"/>
              </a:rPr>
              <a:t/>
            </a:r>
            <a:br>
              <a:rPr lang="en-GB" sz="1800" dirty="0" smtClean="0">
                <a:solidFill>
                  <a:srgbClr val="003777"/>
                </a:solidFill>
                <a:latin typeface="Trebuchet MS Bold" pitchFamily="-107" charset="0"/>
                <a:cs typeface="+mn-cs"/>
              </a:rPr>
            </a:br>
            <a:r>
              <a:rPr lang="en-GB" sz="2000" dirty="0" smtClean="0">
                <a:solidFill>
                  <a:srgbClr val="262827"/>
                </a:solidFill>
                <a:latin typeface="Trebuchet MS" pitchFamily="-107" charset="0"/>
                <a:cs typeface="+mj-cs"/>
              </a:rPr>
              <a:t/>
            </a:r>
            <a:br>
              <a:rPr lang="en-GB" sz="2000" dirty="0" smtClean="0">
                <a:solidFill>
                  <a:srgbClr val="262827"/>
                </a:solidFill>
                <a:latin typeface="Trebuchet MS" pitchFamily="-107" charset="0"/>
                <a:cs typeface="+mj-cs"/>
              </a:rPr>
            </a:br>
            <a:r>
              <a:rPr lang="en-GB" sz="1400" dirty="0" smtClean="0">
                <a:solidFill>
                  <a:srgbClr val="003777"/>
                </a:solidFill>
                <a:latin typeface="Trebuchet MS Bold" pitchFamily="-107" charset="0"/>
                <a:cs typeface="+mn-cs"/>
              </a:rPr>
              <a:t>14 October 2010 | Tallinn, Estonia</a:t>
            </a:r>
            <a:br>
              <a:rPr lang="en-GB" sz="1400" dirty="0" smtClean="0">
                <a:solidFill>
                  <a:srgbClr val="003777"/>
                </a:solidFill>
                <a:latin typeface="Trebuchet MS Bold" pitchFamily="-107" charset="0"/>
                <a:cs typeface="+mn-cs"/>
              </a:rPr>
            </a:br>
            <a:endParaRPr lang="en-GB" sz="1600" dirty="0" smtClean="0">
              <a:solidFill>
                <a:srgbClr val="003777"/>
              </a:solidFill>
              <a:latin typeface="Trebuchet MS Bold" pitchFamily="-107" charset="0"/>
              <a:cs typeface="+mn-cs"/>
            </a:endParaRPr>
          </a:p>
        </p:txBody>
      </p:sp>
      <p:pic>
        <p:nvPicPr>
          <p:cNvPr id="2052" name="Bild 4"/>
          <p:cNvPicPr>
            <a:picLocks noChangeAspect="1"/>
          </p:cNvPicPr>
          <p:nvPr/>
        </p:nvPicPr>
        <p:blipFill>
          <a:blip r:embed="rId4"/>
          <a:srcRect/>
          <a:stretch>
            <a:fillRect/>
          </a:stretch>
        </p:blipFill>
        <p:spPr bwMode="auto">
          <a:xfrm>
            <a:off x="0" y="0"/>
            <a:ext cx="6261100" cy="105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13315"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13316" name="Textfeld 10"/>
          <p:cNvSpPr txBox="1">
            <a:spLocks noChangeArrowheads="1"/>
          </p:cNvSpPr>
          <p:nvPr/>
        </p:nvSpPr>
        <p:spPr bwMode="auto">
          <a:xfrm>
            <a:off x="346075" y="1143000"/>
            <a:ext cx="8378825" cy="5257800"/>
          </a:xfrm>
          <a:prstGeom prst="rect">
            <a:avLst/>
          </a:prstGeom>
          <a:noFill/>
          <a:ln w="9525">
            <a:noFill/>
            <a:miter lim="800000"/>
            <a:headEnd/>
            <a:tailEnd/>
          </a:ln>
        </p:spPr>
        <p:txBody>
          <a:bodyPr wrap="none"/>
          <a:lstStyle/>
          <a:p>
            <a:pPr algn="just"/>
            <a:endParaRPr lang="en-GB" sz="2400" dirty="0">
              <a:solidFill>
                <a:srgbClr val="003777"/>
              </a:solidFill>
              <a:latin typeface="Trebuchet MS Bold" pitchFamily="34" charset="0"/>
            </a:endParaRPr>
          </a:p>
          <a:p>
            <a:r>
              <a:rPr lang="en-GB" sz="2400" dirty="0" smtClean="0">
                <a:solidFill>
                  <a:srgbClr val="003777"/>
                </a:solidFill>
                <a:latin typeface="Trebuchet MS Bold" pitchFamily="34" charset="0"/>
              </a:rPr>
              <a:t>Role of INTERACT Point Turku in implementation of </a:t>
            </a:r>
          </a:p>
          <a:p>
            <a:r>
              <a:rPr lang="en-GB" sz="2400" dirty="0" smtClean="0">
                <a:solidFill>
                  <a:srgbClr val="003777"/>
                </a:solidFill>
                <a:latin typeface="Trebuchet MS Bold" pitchFamily="34" charset="0"/>
              </a:rPr>
              <a:t>the European Union Strategy for the Baltic Sea Region (1):</a:t>
            </a:r>
          </a:p>
          <a:p>
            <a:pPr marL="0" lvl="1" algn="just"/>
            <a:r>
              <a:rPr lang="en-GB" sz="2400" dirty="0" smtClean="0">
                <a:solidFill>
                  <a:srgbClr val="003777"/>
                </a:solidFill>
                <a:latin typeface="Trebuchet MS Bold" pitchFamily="34" charset="0"/>
              </a:rPr>
              <a:t> </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Laboratory Group is established since 2009 (includes 20 </a:t>
            </a:r>
          </a:p>
          <a:p>
            <a:pPr lvl="1" indent="274320" algn="just">
              <a:spcBef>
                <a:spcPts val="0"/>
              </a:spcBef>
            </a:pPr>
            <a:r>
              <a:rPr lang="en-US" sz="2000" dirty="0" smtClean="0">
                <a:solidFill>
                  <a:srgbClr val="003777"/>
                </a:solidFill>
                <a:latin typeface="Trebuchet MS Bold" pitchFamily="34" charset="0"/>
              </a:rPr>
              <a:t>representatives);</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Key tasks:</a:t>
            </a:r>
          </a:p>
          <a:p>
            <a:pPr marL="822960" lvl="1" indent="274320" algn="just">
              <a:spcBef>
                <a:spcPts val="1200"/>
              </a:spcBef>
              <a:spcAft>
                <a:spcPts val="0"/>
              </a:spcAft>
              <a:buFont typeface="Symbol" pitchFamily="18" charset="2"/>
              <a:buChar char="Þ"/>
            </a:pPr>
            <a:r>
              <a:rPr lang="en-GB" sz="2000" b="1" dirty="0" smtClean="0">
                <a:solidFill>
                  <a:srgbClr val="003777"/>
                </a:solidFill>
                <a:latin typeface="Trebuchet MS Bold" pitchFamily="34" charset="0"/>
              </a:rPr>
              <a:t>support</a:t>
            </a:r>
            <a:r>
              <a:rPr lang="en-GB" sz="2000" dirty="0" smtClean="0">
                <a:solidFill>
                  <a:srgbClr val="003777"/>
                </a:solidFill>
                <a:latin typeface="Trebuchet MS Bold" pitchFamily="34" charset="0"/>
              </a:rPr>
              <a:t> the overall coordination aim of the EUSBSR;</a:t>
            </a:r>
          </a:p>
          <a:p>
            <a:pPr marL="822960" lvl="1" indent="274320" algn="just">
              <a:spcBef>
                <a:spcPts val="1200"/>
              </a:spcBef>
              <a:spcAft>
                <a:spcPts val="0"/>
              </a:spcAft>
              <a:buFont typeface="Symbol" pitchFamily="18" charset="2"/>
              <a:buChar char="Þ"/>
            </a:pPr>
            <a:r>
              <a:rPr lang="en-GB" sz="2000" b="1" dirty="0" smtClean="0">
                <a:solidFill>
                  <a:srgbClr val="003777"/>
                </a:solidFill>
                <a:latin typeface="Trebuchet MS Bold" pitchFamily="34" charset="0"/>
              </a:rPr>
              <a:t>define</a:t>
            </a:r>
            <a:r>
              <a:rPr lang="en-GB" sz="2000" dirty="0" smtClean="0">
                <a:solidFill>
                  <a:srgbClr val="003777"/>
                </a:solidFill>
                <a:latin typeface="Trebuchet MS Bold" pitchFamily="34" charset="0"/>
              </a:rPr>
              <a:t> the implications on programmes already adopted;</a:t>
            </a:r>
          </a:p>
          <a:p>
            <a:pPr marL="822960" lvl="1" indent="274320" algn="just">
              <a:spcBef>
                <a:spcPts val="1200"/>
              </a:spcBef>
              <a:spcAft>
                <a:spcPts val="0"/>
              </a:spcAft>
              <a:buFont typeface="Symbol" pitchFamily="18" charset="2"/>
              <a:buChar char="Þ"/>
            </a:pPr>
            <a:r>
              <a:rPr lang="en-GB" sz="2000" b="1" dirty="0" smtClean="0">
                <a:solidFill>
                  <a:srgbClr val="003777"/>
                </a:solidFill>
                <a:latin typeface="Trebuchet MS Bold" pitchFamily="34" charset="0"/>
              </a:rPr>
              <a:t>seek</a:t>
            </a:r>
            <a:r>
              <a:rPr lang="en-GB" sz="2000" dirty="0" smtClean="0">
                <a:solidFill>
                  <a:srgbClr val="003777"/>
                </a:solidFill>
                <a:latin typeface="Trebuchet MS Bold" pitchFamily="34" charset="0"/>
              </a:rPr>
              <a:t> operative solutions to identified points;</a:t>
            </a:r>
          </a:p>
          <a:p>
            <a:pPr marL="822960" lvl="1" indent="274320" algn="just">
              <a:spcBef>
                <a:spcPts val="1200"/>
              </a:spcBef>
              <a:spcAft>
                <a:spcPts val="0"/>
              </a:spcAft>
              <a:buFont typeface="Symbol" pitchFamily="18" charset="2"/>
              <a:buChar char="Þ"/>
            </a:pPr>
            <a:r>
              <a:rPr lang="en-GB" sz="2000" b="1" dirty="0" smtClean="0">
                <a:solidFill>
                  <a:srgbClr val="003777"/>
                </a:solidFill>
                <a:latin typeface="Trebuchet MS Bold" pitchFamily="34" charset="0"/>
              </a:rPr>
              <a:t>identify</a:t>
            </a:r>
            <a:r>
              <a:rPr lang="en-GB" sz="2000" dirty="0" smtClean="0">
                <a:solidFill>
                  <a:srgbClr val="003777"/>
                </a:solidFill>
                <a:latin typeface="Trebuchet MS Bold" pitchFamily="34" charset="0"/>
              </a:rPr>
              <a:t> consequences on programme management;</a:t>
            </a:r>
          </a:p>
          <a:p>
            <a:pPr marL="822960" lvl="1" indent="274320" algn="just">
              <a:spcBef>
                <a:spcPts val="1200"/>
              </a:spcBef>
              <a:spcAft>
                <a:spcPts val="0"/>
              </a:spcAft>
              <a:buFont typeface="Symbol" pitchFamily="18" charset="2"/>
              <a:buChar char="Þ"/>
            </a:pPr>
            <a:r>
              <a:rPr lang="en-GB" sz="2000" b="1" dirty="0">
                <a:solidFill>
                  <a:srgbClr val="003777"/>
                </a:solidFill>
                <a:latin typeface="Trebuchet MS Bold" pitchFamily="34" charset="0"/>
              </a:rPr>
              <a:t>support </a:t>
            </a:r>
            <a:r>
              <a:rPr lang="en-GB" sz="2000" dirty="0">
                <a:solidFill>
                  <a:srgbClr val="003777"/>
                </a:solidFill>
                <a:latin typeface="Trebuchet MS Bold" pitchFamily="34" charset="0"/>
              </a:rPr>
              <a:t>cooperation and networking.</a:t>
            </a:r>
          </a:p>
          <a:p>
            <a:pPr marL="457200" indent="274320" algn="just">
              <a:spcBef>
                <a:spcPts val="0"/>
              </a:spcBef>
            </a:pPr>
            <a:endParaRPr lang="en-GB" sz="2000" dirty="0" smtClean="0">
              <a:solidFill>
                <a:srgbClr val="003777"/>
              </a:solidFill>
              <a:latin typeface="Trebuchet MS Bold" pitchFamily="34" charset="0"/>
            </a:endParaRPr>
          </a:p>
          <a:p>
            <a:pPr marL="457200" indent="274320" algn="just">
              <a:spcBef>
                <a:spcPts val="0"/>
              </a:spcBef>
            </a:pPr>
            <a:endParaRPr lang="en-US" sz="2000" dirty="0">
              <a:solidFill>
                <a:srgbClr val="003777"/>
              </a:solidFill>
              <a:latin typeface="Trebuchet MS Bold" pitchFamily="34" charset="0"/>
            </a:endParaRPr>
          </a:p>
          <a:p>
            <a:pPr algn="just"/>
            <a:endParaRPr lang="en-US" sz="2000" dirty="0">
              <a:solidFill>
                <a:srgbClr val="003777"/>
              </a:solidFill>
              <a:latin typeface="Trebuchet MS Bold" pitchFamily="34" charset="0"/>
            </a:endParaRPr>
          </a:p>
          <a:p>
            <a:pPr algn="just"/>
            <a:endParaRPr lang="en-GB" sz="2000" dirty="0">
              <a:solidFill>
                <a:srgbClr val="003777"/>
              </a:solidFill>
              <a:latin typeface="Trebuchet MS Bold" pitchFamily="34" charset="0"/>
            </a:endParaRPr>
          </a:p>
          <a:p>
            <a:pPr algn="just"/>
            <a:endParaRPr lang="de-DE" sz="2000" dirty="0">
              <a:solidFill>
                <a:srgbClr val="003777"/>
              </a:solidFill>
              <a:latin typeface="Trebuchet MS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13315"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13316" name="Textfeld 10"/>
          <p:cNvSpPr txBox="1">
            <a:spLocks noChangeArrowheads="1"/>
          </p:cNvSpPr>
          <p:nvPr/>
        </p:nvSpPr>
        <p:spPr bwMode="auto">
          <a:xfrm>
            <a:off x="346075" y="1143000"/>
            <a:ext cx="8378825" cy="5257800"/>
          </a:xfrm>
          <a:prstGeom prst="rect">
            <a:avLst/>
          </a:prstGeom>
          <a:noFill/>
          <a:ln w="9525">
            <a:noFill/>
            <a:miter lim="800000"/>
            <a:headEnd/>
            <a:tailEnd/>
          </a:ln>
        </p:spPr>
        <p:txBody>
          <a:bodyPr wrap="none"/>
          <a:lstStyle/>
          <a:p>
            <a:pPr algn="just"/>
            <a:endParaRPr lang="en-GB" sz="2400" dirty="0">
              <a:solidFill>
                <a:srgbClr val="003777"/>
              </a:solidFill>
              <a:latin typeface="Trebuchet MS Bold" pitchFamily="34" charset="0"/>
            </a:endParaRPr>
          </a:p>
          <a:p>
            <a:r>
              <a:rPr lang="en-GB" sz="2400" dirty="0" smtClean="0">
                <a:solidFill>
                  <a:srgbClr val="003777"/>
                </a:solidFill>
                <a:latin typeface="Trebuchet MS Bold" pitchFamily="34" charset="0"/>
              </a:rPr>
              <a:t>Role of INTERACT Point Turku in implementation of </a:t>
            </a:r>
          </a:p>
          <a:p>
            <a:r>
              <a:rPr lang="en-GB" sz="2400" dirty="0" smtClean="0">
                <a:solidFill>
                  <a:srgbClr val="003777"/>
                </a:solidFill>
                <a:latin typeface="Trebuchet MS Bold" pitchFamily="34" charset="0"/>
              </a:rPr>
              <a:t>the European Union Strategy for the Baltic Sea Region (2):</a:t>
            </a:r>
          </a:p>
          <a:p>
            <a:pPr marL="0" lvl="1" algn="just"/>
            <a:r>
              <a:rPr lang="en-GB" sz="2400" dirty="0" smtClean="0">
                <a:solidFill>
                  <a:srgbClr val="003777"/>
                </a:solidFill>
                <a:latin typeface="Trebuchet MS Bold" pitchFamily="34" charset="0"/>
              </a:rPr>
              <a:t> </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Information events;</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Awareness raising activities;</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Advisory services;</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Seminars and trainings;</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Networking activities;</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Information and guidance documents;</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Collection of information, experiences and practices.</a:t>
            </a:r>
          </a:p>
          <a:p>
            <a:pPr marL="457200" indent="274320" algn="just">
              <a:spcBef>
                <a:spcPts val="0"/>
              </a:spcBef>
            </a:pPr>
            <a:endParaRPr lang="en-US" sz="2000" dirty="0">
              <a:solidFill>
                <a:srgbClr val="003777"/>
              </a:solidFill>
              <a:latin typeface="Trebuchet MS Bold" pitchFamily="34" charset="0"/>
            </a:endParaRPr>
          </a:p>
          <a:p>
            <a:pPr algn="just"/>
            <a:endParaRPr lang="en-US" sz="2000" dirty="0">
              <a:solidFill>
                <a:srgbClr val="003777"/>
              </a:solidFill>
              <a:latin typeface="Trebuchet MS Bold" pitchFamily="34" charset="0"/>
            </a:endParaRPr>
          </a:p>
          <a:p>
            <a:pPr algn="just"/>
            <a:endParaRPr lang="en-GB" sz="2000" dirty="0">
              <a:solidFill>
                <a:srgbClr val="003777"/>
              </a:solidFill>
              <a:latin typeface="Trebuchet MS Bold" pitchFamily="34" charset="0"/>
            </a:endParaRPr>
          </a:p>
          <a:p>
            <a:pPr algn="just"/>
            <a:endParaRPr lang="de-DE" sz="2000" dirty="0">
              <a:solidFill>
                <a:srgbClr val="003777"/>
              </a:solidFill>
              <a:latin typeface="Trebuchet MS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13315"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13316" name="Textfeld 10"/>
          <p:cNvSpPr txBox="1">
            <a:spLocks noChangeArrowheads="1"/>
          </p:cNvSpPr>
          <p:nvPr/>
        </p:nvSpPr>
        <p:spPr bwMode="auto">
          <a:xfrm>
            <a:off x="346075" y="1143000"/>
            <a:ext cx="8378825" cy="5257800"/>
          </a:xfrm>
          <a:prstGeom prst="rect">
            <a:avLst/>
          </a:prstGeom>
          <a:noFill/>
          <a:ln w="9525">
            <a:noFill/>
            <a:miter lim="800000"/>
            <a:headEnd/>
            <a:tailEnd/>
          </a:ln>
        </p:spPr>
        <p:txBody>
          <a:bodyPr wrap="none"/>
          <a:lstStyle/>
          <a:p>
            <a:pPr algn="just"/>
            <a:endParaRPr lang="en-GB" sz="2400" dirty="0">
              <a:solidFill>
                <a:srgbClr val="003777"/>
              </a:solidFill>
              <a:latin typeface="Trebuchet MS Bold" pitchFamily="34" charset="0"/>
            </a:endParaRPr>
          </a:p>
          <a:p>
            <a:r>
              <a:rPr lang="en-GB" sz="2400" dirty="0" smtClean="0">
                <a:solidFill>
                  <a:srgbClr val="003777"/>
                </a:solidFill>
                <a:latin typeface="Trebuchet MS Bold" pitchFamily="34" charset="0"/>
              </a:rPr>
              <a:t>Role of INTERACT Point Turku in implementation of </a:t>
            </a:r>
          </a:p>
          <a:p>
            <a:r>
              <a:rPr lang="en-GB" sz="2400" dirty="0" smtClean="0">
                <a:solidFill>
                  <a:srgbClr val="003777"/>
                </a:solidFill>
                <a:latin typeface="Trebuchet MS Bold" pitchFamily="34" charset="0"/>
              </a:rPr>
              <a:t>the European Union Strategy for the Baltic Sea Region (3):</a:t>
            </a:r>
          </a:p>
          <a:p>
            <a:pPr marL="0" lvl="1" algn="just"/>
            <a:r>
              <a:rPr lang="en-GB" sz="2400" dirty="0" smtClean="0">
                <a:solidFill>
                  <a:srgbClr val="003777"/>
                </a:solidFill>
                <a:latin typeface="Trebuchet MS Bold" pitchFamily="34" charset="0"/>
              </a:rPr>
              <a:t> </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Cross-border Cooperation Programmes and projects;</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Transnational Cooperation Programme and projects;</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Convergence Programmes;</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Regional Competitiveness and Employment Programmes;</a:t>
            </a:r>
          </a:p>
          <a:p>
            <a:pPr lvl="1" indent="274320" algn="just">
              <a:spcBef>
                <a:spcPts val="1200"/>
              </a:spcBef>
              <a:buFont typeface="Arial" pitchFamily="34" charset="0"/>
              <a:buChar char="•"/>
            </a:pPr>
            <a:r>
              <a:rPr lang="en-GB" sz="2000" dirty="0">
                <a:solidFill>
                  <a:srgbClr val="003777"/>
                </a:solidFill>
                <a:latin typeface="Trebuchet MS Bold" pitchFamily="34" charset="0"/>
              </a:rPr>
              <a:t>EC Directorate for Regional </a:t>
            </a:r>
            <a:r>
              <a:rPr lang="en-GB" sz="2000" dirty="0" smtClean="0">
                <a:solidFill>
                  <a:srgbClr val="003777"/>
                </a:solidFill>
                <a:latin typeface="Trebuchet MS Bold" pitchFamily="34" charset="0"/>
              </a:rPr>
              <a:t>Policy;</a:t>
            </a:r>
            <a:endParaRPr lang="en-US" sz="2000" dirty="0">
              <a:solidFill>
                <a:srgbClr val="003777"/>
              </a:solidFill>
              <a:latin typeface="Trebuchet MS Bold" pitchFamily="34" charset="0"/>
            </a:endParaRP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National Contact Points;</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Priority Area Coordinators;</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Flagship Project Leaders;</a:t>
            </a:r>
          </a:p>
          <a:p>
            <a:pPr lvl="1" indent="274320" algn="just">
              <a:spcBef>
                <a:spcPts val="1200"/>
              </a:spcBef>
              <a:buFont typeface="Arial" pitchFamily="34" charset="0"/>
              <a:buChar char="•"/>
            </a:pPr>
            <a:r>
              <a:rPr lang="en-GB" sz="2000" dirty="0" smtClean="0">
                <a:solidFill>
                  <a:srgbClr val="003777"/>
                </a:solidFill>
                <a:latin typeface="Trebuchet MS Bold" pitchFamily="34" charset="0"/>
              </a:rPr>
              <a:t>Other stakeholders.</a:t>
            </a:r>
          </a:p>
          <a:p>
            <a:pPr lvl="1" indent="274320" algn="just">
              <a:spcBef>
                <a:spcPts val="1200"/>
              </a:spcBef>
              <a:buFont typeface="Arial" pitchFamily="34" charset="0"/>
              <a:buChar char="•"/>
            </a:pPr>
            <a:endParaRPr lang="en-GB" sz="2000" dirty="0" smtClean="0">
              <a:solidFill>
                <a:srgbClr val="003777"/>
              </a:solidFill>
              <a:latin typeface="Trebuchet MS Bold" pitchFamily="34" charset="0"/>
            </a:endParaRPr>
          </a:p>
          <a:p>
            <a:pPr marL="457200" indent="274320" algn="just">
              <a:spcBef>
                <a:spcPts val="0"/>
              </a:spcBef>
            </a:pPr>
            <a:endParaRPr lang="en-US" sz="2000" dirty="0">
              <a:solidFill>
                <a:srgbClr val="003777"/>
              </a:solidFill>
              <a:latin typeface="Trebuchet MS Bold" pitchFamily="34" charset="0"/>
            </a:endParaRPr>
          </a:p>
          <a:p>
            <a:pPr algn="just"/>
            <a:endParaRPr lang="en-US" sz="2000" dirty="0">
              <a:solidFill>
                <a:srgbClr val="003777"/>
              </a:solidFill>
              <a:latin typeface="Trebuchet MS Bold" pitchFamily="34" charset="0"/>
            </a:endParaRPr>
          </a:p>
          <a:p>
            <a:pPr algn="just"/>
            <a:endParaRPr lang="en-GB" sz="2000" dirty="0">
              <a:solidFill>
                <a:srgbClr val="003777"/>
              </a:solidFill>
              <a:latin typeface="Trebuchet MS Bold" pitchFamily="34" charset="0"/>
            </a:endParaRPr>
          </a:p>
          <a:p>
            <a:pPr algn="just"/>
            <a:endParaRPr lang="de-DE" sz="2000" dirty="0">
              <a:solidFill>
                <a:srgbClr val="003777"/>
              </a:solidFill>
              <a:latin typeface="Trebuchet MS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13315"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13316" name="Textfeld 10"/>
          <p:cNvSpPr txBox="1">
            <a:spLocks noChangeArrowheads="1"/>
          </p:cNvSpPr>
          <p:nvPr/>
        </p:nvSpPr>
        <p:spPr bwMode="auto">
          <a:xfrm>
            <a:off x="346075" y="1143000"/>
            <a:ext cx="8378825" cy="5257800"/>
          </a:xfrm>
          <a:prstGeom prst="rect">
            <a:avLst/>
          </a:prstGeom>
          <a:noFill/>
          <a:ln w="9525">
            <a:noFill/>
            <a:miter lim="800000"/>
            <a:headEnd/>
            <a:tailEnd/>
          </a:ln>
        </p:spPr>
        <p:txBody>
          <a:bodyPr wrap="none"/>
          <a:lstStyle/>
          <a:p>
            <a:endParaRPr lang="en-GB" sz="2400" dirty="0" smtClean="0">
              <a:solidFill>
                <a:srgbClr val="003777"/>
              </a:solidFill>
              <a:latin typeface="Trebuchet MS Bold" pitchFamily="34" charset="0"/>
            </a:endParaRPr>
          </a:p>
          <a:p>
            <a:r>
              <a:rPr lang="en-GB" sz="2400" dirty="0" smtClean="0">
                <a:solidFill>
                  <a:srgbClr val="003777"/>
                </a:solidFill>
                <a:latin typeface="Trebuchet MS Bold" pitchFamily="34" charset="0"/>
              </a:rPr>
              <a:t>INTERACT Point Turku and the European Union </a:t>
            </a:r>
          </a:p>
          <a:p>
            <a:r>
              <a:rPr lang="en-GB" sz="2400" dirty="0" smtClean="0">
                <a:solidFill>
                  <a:srgbClr val="003777"/>
                </a:solidFill>
                <a:latin typeface="Trebuchet MS Bold" pitchFamily="34" charset="0"/>
              </a:rPr>
              <a:t>Strategy for the Baltic Sea Region: challenges</a:t>
            </a:r>
          </a:p>
          <a:p>
            <a:pPr marL="0" lvl="1" algn="just"/>
            <a:r>
              <a:rPr lang="en-GB" sz="2400" dirty="0" smtClean="0">
                <a:solidFill>
                  <a:srgbClr val="003777"/>
                </a:solidFill>
                <a:latin typeface="Trebuchet MS Bold" pitchFamily="34" charset="0"/>
              </a:rPr>
              <a:t> </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Second stakeholders conference will be organised;</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Model for “training of trainers” will be prepared;</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Work on dissemination of good practices will be continued;</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“Financial engineering” idea should be elaborated and </a:t>
            </a:r>
          </a:p>
          <a:p>
            <a:pPr lvl="1" indent="274320" algn="just">
              <a:spcBef>
                <a:spcPts val="0"/>
              </a:spcBef>
            </a:pPr>
            <a:r>
              <a:rPr lang="en-US" sz="2000" dirty="0" smtClean="0">
                <a:solidFill>
                  <a:srgbClr val="003777"/>
                </a:solidFill>
                <a:latin typeface="Trebuchet MS Bold" pitchFamily="34" charset="0"/>
              </a:rPr>
              <a:t>implemented;</a:t>
            </a:r>
          </a:p>
          <a:p>
            <a:pPr lvl="1" indent="274320" algn="just">
              <a:spcBef>
                <a:spcPts val="1200"/>
              </a:spcBef>
              <a:buFont typeface="Arial" pitchFamily="34" charset="0"/>
              <a:buChar char="•"/>
            </a:pPr>
            <a:r>
              <a:rPr lang="en-US" sz="2000" dirty="0" smtClean="0">
                <a:solidFill>
                  <a:srgbClr val="003777"/>
                </a:solidFill>
                <a:latin typeface="Trebuchet MS Bold" pitchFamily="34" charset="0"/>
              </a:rPr>
              <a:t>Support to different stakeholders should be ensured; </a:t>
            </a:r>
          </a:p>
          <a:p>
            <a:pPr lvl="1" indent="274320" algn="just">
              <a:spcBef>
                <a:spcPts val="1200"/>
              </a:spcBef>
              <a:buFont typeface="Arial" pitchFamily="34" charset="0"/>
              <a:buChar char="•"/>
            </a:pPr>
            <a:r>
              <a:rPr lang="en-GB" sz="2000" dirty="0">
                <a:solidFill>
                  <a:srgbClr val="003777"/>
                </a:solidFill>
                <a:latin typeface="Trebuchet MS Bold" pitchFamily="-107" charset="0"/>
                <a:ea typeface="ＭＳ Ｐゴシック" pitchFamily="-107" charset="-128"/>
              </a:rPr>
              <a:t>Networking, informing and </a:t>
            </a:r>
            <a:r>
              <a:rPr lang="en-GB" sz="2000" dirty="0" smtClean="0">
                <a:solidFill>
                  <a:srgbClr val="003777"/>
                </a:solidFill>
                <a:latin typeface="Trebuchet MS Bold" pitchFamily="-107" charset="0"/>
                <a:ea typeface="ＭＳ Ｐゴシック" pitchFamily="-107" charset="-128"/>
              </a:rPr>
              <a:t>awareness raising activities should be </a:t>
            </a:r>
          </a:p>
          <a:p>
            <a:pPr lvl="1" indent="274320" algn="just">
              <a:spcBef>
                <a:spcPts val="0"/>
              </a:spcBef>
            </a:pPr>
            <a:r>
              <a:rPr lang="en-GB" sz="2000" dirty="0" smtClean="0">
                <a:solidFill>
                  <a:srgbClr val="003777"/>
                </a:solidFill>
                <a:latin typeface="Trebuchet MS Bold" pitchFamily="34" charset="0"/>
              </a:rPr>
              <a:t>supported</a:t>
            </a:r>
            <a:r>
              <a:rPr lang="en-GB" sz="2000" dirty="0" smtClean="0">
                <a:solidFill>
                  <a:srgbClr val="003777"/>
                </a:solidFill>
                <a:latin typeface="Trebuchet MS Bold" pitchFamily="-107" charset="0"/>
                <a:ea typeface="ＭＳ Ｐゴシック" pitchFamily="-107" charset="-128"/>
              </a:rPr>
              <a:t>.</a:t>
            </a:r>
            <a:endParaRPr lang="en-US" sz="2000" dirty="0" smtClean="0">
              <a:solidFill>
                <a:srgbClr val="003777"/>
              </a:solidFill>
              <a:latin typeface="Trebuchet MS Bold" pitchFamily="34" charset="0"/>
            </a:endParaRPr>
          </a:p>
          <a:p>
            <a:pPr algn="just"/>
            <a:endParaRPr lang="en-US" sz="2000" dirty="0">
              <a:solidFill>
                <a:srgbClr val="003777"/>
              </a:solidFill>
              <a:latin typeface="Trebuchet MS Bold" pitchFamily="34" charset="0"/>
            </a:endParaRPr>
          </a:p>
          <a:p>
            <a:pPr algn="just"/>
            <a:endParaRPr lang="en-GB" sz="2000" dirty="0">
              <a:solidFill>
                <a:srgbClr val="003777"/>
              </a:solidFill>
              <a:latin typeface="Trebuchet MS Bold" pitchFamily="34" charset="0"/>
            </a:endParaRPr>
          </a:p>
          <a:p>
            <a:pPr algn="just"/>
            <a:endParaRPr lang="de-DE" sz="2000" dirty="0">
              <a:solidFill>
                <a:srgbClr val="003777"/>
              </a:solidFill>
              <a:latin typeface="Trebuchet MS Bold" pitchFamily="34" charset="0"/>
            </a:endParaRPr>
          </a:p>
        </p:txBody>
      </p:sp>
      <p:pic>
        <p:nvPicPr>
          <p:cNvPr id="5" name="Picture 4" descr="to do 1.jpg"/>
          <p:cNvPicPr>
            <a:picLocks noChangeAspect="1"/>
          </p:cNvPicPr>
          <p:nvPr/>
        </p:nvPicPr>
        <p:blipFill>
          <a:blip r:embed="rId4"/>
          <a:stretch>
            <a:fillRect/>
          </a:stretch>
        </p:blipFill>
        <p:spPr>
          <a:xfrm>
            <a:off x="7297705" y="908720"/>
            <a:ext cx="1450759" cy="1284278"/>
          </a:xfrm>
          <a:prstGeom prst="rect">
            <a:avLst/>
          </a:prstGeom>
        </p:spPr>
      </p:pic>
      <p:sp>
        <p:nvSpPr>
          <p:cNvPr id="6" name="TextBox 5"/>
          <p:cNvSpPr txBox="1"/>
          <p:nvPr/>
        </p:nvSpPr>
        <p:spPr>
          <a:xfrm>
            <a:off x="6804248" y="6309320"/>
            <a:ext cx="2143140" cy="215444"/>
          </a:xfrm>
          <a:prstGeom prst="rect">
            <a:avLst/>
          </a:prstGeom>
          <a:noFill/>
        </p:spPr>
        <p:txBody>
          <a:bodyPr wrap="square" rtlCol="0">
            <a:spAutoFit/>
          </a:bodyPr>
          <a:lstStyle/>
          <a:p>
            <a:r>
              <a:rPr lang="en-GB" sz="800" dirty="0" smtClean="0">
                <a:latin typeface="Trebuchet MS" pitchFamily="34" charset="0"/>
              </a:rPr>
              <a:t>picture: </a:t>
            </a:r>
            <a:r>
              <a:rPr lang="en-US" sz="800" dirty="0" smtClean="0">
                <a:latin typeface="Trebuchet MS" pitchFamily="34" charset="0"/>
                <a:hlinkClick r:id="rId5"/>
              </a:rPr>
              <a:t>www.borderbuster.blogspot.com</a:t>
            </a:r>
            <a:r>
              <a:rPr lang="en-US" sz="800" dirty="0" smtClean="0">
                <a:latin typeface="Trebuchet MS" pitchFamily="34" charset="0"/>
              </a:rPr>
              <a:t>   </a:t>
            </a:r>
            <a:endParaRPr lang="en-GB" sz="800" dirty="0">
              <a:latin typeface="Trebuchet MS"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4099"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4100" name="Textfeld 10"/>
          <p:cNvSpPr txBox="1">
            <a:spLocks noChangeArrowheads="1"/>
          </p:cNvSpPr>
          <p:nvPr/>
        </p:nvSpPr>
        <p:spPr bwMode="auto">
          <a:xfrm>
            <a:off x="371475" y="1143000"/>
            <a:ext cx="8378825" cy="5257800"/>
          </a:xfrm>
          <a:prstGeom prst="rect">
            <a:avLst/>
          </a:prstGeom>
          <a:noFill/>
          <a:ln w="9525">
            <a:noFill/>
            <a:miter lim="800000"/>
            <a:headEnd/>
            <a:tailEnd/>
          </a:ln>
        </p:spPr>
        <p:txBody>
          <a:bodyPr wrap="none"/>
          <a:lstStyle/>
          <a:p>
            <a:endParaRPr lang="en-GB" sz="2400" dirty="0">
              <a:solidFill>
                <a:srgbClr val="003777"/>
              </a:solidFill>
              <a:latin typeface="Trebuchet MS Bold" pitchFamily="34" charset="0"/>
            </a:endParaRPr>
          </a:p>
          <a:p>
            <a:r>
              <a:rPr lang="en-GB" sz="2400" dirty="0" smtClean="0">
                <a:solidFill>
                  <a:srgbClr val="003777"/>
                </a:solidFill>
                <a:latin typeface="Trebuchet MS Bold" pitchFamily="34" charset="0"/>
              </a:rPr>
              <a:t>The European Union Strategy for </a:t>
            </a:r>
          </a:p>
          <a:p>
            <a:r>
              <a:rPr lang="en-GB" sz="2400" dirty="0" smtClean="0">
                <a:solidFill>
                  <a:srgbClr val="003777"/>
                </a:solidFill>
                <a:latin typeface="Trebuchet MS Bold" pitchFamily="34" charset="0"/>
              </a:rPr>
              <a:t>the Baltic Sea Region:</a:t>
            </a:r>
          </a:p>
          <a:p>
            <a:pPr lvl="1" indent="274320">
              <a:spcBef>
                <a:spcPts val="1200"/>
              </a:spcBef>
            </a:pPr>
            <a:endParaRPr lang="en-GB" sz="2000" dirty="0" smtClean="0">
              <a:solidFill>
                <a:srgbClr val="003777"/>
              </a:solidFill>
              <a:latin typeface="Trebuchet MS Bold" pitchFamily="34" charset="0"/>
            </a:endParaRPr>
          </a:p>
          <a:p>
            <a:pPr lvl="1" indent="274320">
              <a:spcBef>
                <a:spcPts val="1200"/>
              </a:spcBef>
              <a:buFont typeface="Arial" pitchFamily="34" charset="0"/>
              <a:buChar char="•"/>
            </a:pPr>
            <a:r>
              <a:rPr lang="en-GB" sz="2000" dirty="0" smtClean="0">
                <a:solidFill>
                  <a:srgbClr val="003777"/>
                </a:solidFill>
                <a:latin typeface="Trebuchet MS Bold" pitchFamily="34" charset="0"/>
              </a:rPr>
              <a:t>Cooperation and collaboration;</a:t>
            </a:r>
            <a:endParaRPr lang="en-GB" sz="2000" dirty="0">
              <a:solidFill>
                <a:srgbClr val="003777"/>
              </a:solidFill>
              <a:latin typeface="Trebuchet MS Bold" pitchFamily="34" charset="0"/>
            </a:endParaRPr>
          </a:p>
          <a:p>
            <a:pPr lvl="1" indent="274320">
              <a:spcBef>
                <a:spcPts val="1200"/>
              </a:spcBef>
              <a:buFont typeface="Arial" pitchFamily="34" charset="0"/>
              <a:buChar char="•"/>
            </a:pPr>
            <a:r>
              <a:rPr lang="en-GB" sz="2000" dirty="0" smtClean="0">
                <a:solidFill>
                  <a:srgbClr val="003777"/>
                </a:solidFill>
                <a:latin typeface="Trebuchet MS Bold" pitchFamily="34" charset="0"/>
              </a:rPr>
              <a:t>Joint efforts;</a:t>
            </a:r>
          </a:p>
          <a:p>
            <a:pPr lvl="1" indent="274320">
              <a:spcBef>
                <a:spcPts val="1200"/>
              </a:spcBef>
              <a:buFont typeface="Arial" pitchFamily="34" charset="0"/>
              <a:buChar char="•"/>
            </a:pPr>
            <a:r>
              <a:rPr lang="en-GB" sz="2000" dirty="0" smtClean="0">
                <a:solidFill>
                  <a:srgbClr val="003777"/>
                </a:solidFill>
                <a:latin typeface="Trebuchet MS Bold" pitchFamily="34" charset="0"/>
              </a:rPr>
              <a:t>Exchange of good practices and experiences;</a:t>
            </a:r>
          </a:p>
          <a:p>
            <a:pPr lvl="1" indent="274320">
              <a:spcBef>
                <a:spcPts val="1200"/>
              </a:spcBef>
              <a:buFont typeface="Arial" pitchFamily="34" charset="0"/>
              <a:buChar char="•"/>
            </a:pPr>
            <a:r>
              <a:rPr lang="en-GB" sz="2000" dirty="0" smtClean="0">
                <a:solidFill>
                  <a:srgbClr val="003777"/>
                </a:solidFill>
                <a:latin typeface="Trebuchet MS Bold" pitchFamily="34" charset="0"/>
              </a:rPr>
              <a:t>Funds are available = active participation is needed.</a:t>
            </a:r>
          </a:p>
        </p:txBody>
      </p:sp>
      <p:sp>
        <p:nvSpPr>
          <p:cNvPr id="7" name="TextBox 6"/>
          <p:cNvSpPr txBox="1"/>
          <p:nvPr/>
        </p:nvSpPr>
        <p:spPr>
          <a:xfrm>
            <a:off x="6228184" y="6309320"/>
            <a:ext cx="2719204" cy="215444"/>
          </a:xfrm>
          <a:prstGeom prst="rect">
            <a:avLst/>
          </a:prstGeom>
          <a:noFill/>
        </p:spPr>
        <p:txBody>
          <a:bodyPr wrap="square" rtlCol="0">
            <a:spAutoFit/>
          </a:bodyPr>
          <a:lstStyle/>
          <a:p>
            <a:pPr algn="r"/>
            <a:r>
              <a:rPr lang="en-GB" sz="800" dirty="0" smtClean="0">
                <a:latin typeface="Trebuchet MS" pitchFamily="34" charset="0"/>
              </a:rPr>
              <a:t>picture: </a:t>
            </a:r>
            <a:r>
              <a:rPr lang="en-GB" sz="800" dirty="0" smtClean="0">
                <a:latin typeface="Trebuchet MS" pitchFamily="34" charset="0"/>
                <a:hlinkClick r:id="rId4"/>
              </a:rPr>
              <a:t>http://www.desarrollomultimedia.es</a:t>
            </a:r>
            <a:r>
              <a:rPr lang="en-GB" sz="800" dirty="0" smtClean="0">
                <a:latin typeface="Trebuchet MS" pitchFamily="34" charset="0"/>
              </a:rPr>
              <a:t> </a:t>
            </a:r>
            <a:r>
              <a:rPr lang="en-US" sz="800" dirty="0" smtClean="0">
                <a:latin typeface="Trebuchet MS" pitchFamily="34" charset="0"/>
              </a:rPr>
              <a:t>   </a:t>
            </a:r>
            <a:endParaRPr lang="en-GB" sz="800" dirty="0">
              <a:latin typeface="Trebuchet MS" pitchFamily="34" charset="0"/>
            </a:endParaRPr>
          </a:p>
        </p:txBody>
      </p:sp>
      <p:pic>
        <p:nvPicPr>
          <p:cNvPr id="8" name="Picture 7" descr="puzzle_1.gif"/>
          <p:cNvPicPr>
            <a:picLocks noChangeAspect="1"/>
          </p:cNvPicPr>
          <p:nvPr/>
        </p:nvPicPr>
        <p:blipFill>
          <a:blip r:embed="rId5"/>
          <a:stretch>
            <a:fillRect/>
          </a:stretch>
        </p:blipFill>
        <p:spPr>
          <a:xfrm>
            <a:off x="6300192" y="1258084"/>
            <a:ext cx="2170916" cy="21709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feld 3"/>
          <p:cNvSpPr txBox="1">
            <a:spLocks noChangeArrowheads="1"/>
          </p:cNvSpPr>
          <p:nvPr/>
        </p:nvSpPr>
        <p:spPr bwMode="auto">
          <a:xfrm>
            <a:off x="363538" y="0"/>
            <a:ext cx="8323262" cy="4216400"/>
          </a:xfrm>
          <a:prstGeom prst="rect">
            <a:avLst/>
          </a:prstGeom>
          <a:noFill/>
          <a:ln w="9525">
            <a:noFill/>
            <a:miter lim="800000"/>
            <a:headEnd/>
            <a:tailEnd/>
          </a:ln>
        </p:spPr>
        <p:txBody>
          <a:bodyPr anchor="ctr"/>
          <a:lstStyle/>
          <a:p>
            <a:endParaRPr lang="de-DE" sz="2400" dirty="0">
              <a:solidFill>
                <a:srgbClr val="003777"/>
              </a:solidFill>
              <a:latin typeface="Trebuchet MS Bold" pitchFamily="34" charset="0"/>
            </a:endParaRPr>
          </a:p>
          <a:p>
            <a:r>
              <a:rPr lang="de-DE" sz="2400" dirty="0">
                <a:solidFill>
                  <a:srgbClr val="003777"/>
                </a:solidFill>
                <a:latin typeface="Trebuchet MS Bold" pitchFamily="34" charset="0"/>
              </a:rPr>
              <a:t>Thank you for your attention!</a:t>
            </a:r>
          </a:p>
          <a:p>
            <a:endParaRPr lang="de-DE" sz="2400" b="1" dirty="0">
              <a:solidFill>
                <a:srgbClr val="003777"/>
              </a:solidFill>
              <a:latin typeface="Trebuchet MS Bold" pitchFamily="34" charset="0"/>
            </a:endParaRPr>
          </a:p>
          <a:p>
            <a:endParaRPr lang="de-DE" sz="2400" b="1" dirty="0">
              <a:solidFill>
                <a:srgbClr val="003777"/>
              </a:solidFill>
              <a:latin typeface="Trebuchet MS Bold" pitchFamily="34" charset="0"/>
            </a:endParaRPr>
          </a:p>
          <a:p>
            <a:r>
              <a:rPr lang="de-DE" b="1" dirty="0">
                <a:solidFill>
                  <a:srgbClr val="003777"/>
                </a:solidFill>
                <a:latin typeface="Trebuchet MS" pitchFamily="34" charset="0"/>
              </a:rPr>
              <a:t>Useful liks:</a:t>
            </a:r>
          </a:p>
          <a:p>
            <a:pPr lvl="1">
              <a:spcBef>
                <a:spcPts val="600"/>
              </a:spcBef>
            </a:pPr>
            <a:r>
              <a:rPr lang="en-GB" b="1" dirty="0">
                <a:solidFill>
                  <a:srgbClr val="003777"/>
                </a:solidFill>
                <a:latin typeface="Trebuchet MS" pitchFamily="34" charset="0"/>
                <a:hlinkClick r:id="rId2"/>
              </a:rPr>
              <a:t>http://ec.europa.eu/regional_policy/cooperation/baltic/index_en.htm</a:t>
            </a:r>
            <a:endParaRPr lang="en-GB" b="1" dirty="0">
              <a:solidFill>
                <a:srgbClr val="003777"/>
              </a:solidFill>
              <a:latin typeface="Trebuchet MS" pitchFamily="34" charset="0"/>
            </a:endParaRPr>
          </a:p>
          <a:p>
            <a:pPr lvl="1">
              <a:spcBef>
                <a:spcPts val="600"/>
              </a:spcBef>
            </a:pPr>
            <a:r>
              <a:rPr lang="en-GB" b="1" dirty="0">
                <a:solidFill>
                  <a:srgbClr val="003777"/>
                </a:solidFill>
                <a:latin typeface="Trebuchet MS" pitchFamily="34" charset="0"/>
                <a:hlinkClick r:id="rId3"/>
              </a:rPr>
              <a:t>http://www.interact-eu.net/</a:t>
            </a:r>
            <a:endParaRPr lang="de-DE" dirty="0">
              <a:solidFill>
                <a:srgbClr val="003777"/>
              </a:solidFill>
              <a:latin typeface="Trebuchet MS" pitchFamily="34" charset="0"/>
            </a:endParaRPr>
          </a:p>
          <a:p>
            <a:endParaRPr lang="de-DE" sz="2400" dirty="0">
              <a:solidFill>
                <a:srgbClr val="003777"/>
              </a:solidFill>
              <a:latin typeface="Trebuchet MS Bold" pitchFamily="34" charset="0"/>
            </a:endParaRPr>
          </a:p>
          <a:p>
            <a:endParaRPr lang="de-DE" dirty="0">
              <a:solidFill>
                <a:srgbClr val="003777"/>
              </a:solidFill>
              <a:latin typeface="Trebuchet MS Bold" pitchFamily="34" charset="0"/>
            </a:endParaRPr>
          </a:p>
          <a:p>
            <a:endParaRPr lang="de-DE" dirty="0">
              <a:solidFill>
                <a:srgbClr val="003777"/>
              </a:solidFill>
              <a:latin typeface="Trebuchet MS Bold" pitchFamily="34" charset="0"/>
            </a:endParaRPr>
          </a:p>
          <a:p>
            <a:r>
              <a:rPr lang="de-DE" dirty="0">
                <a:solidFill>
                  <a:srgbClr val="003777"/>
                </a:solidFill>
                <a:latin typeface="Trebuchet MS Bold" pitchFamily="34" charset="0"/>
              </a:rPr>
              <a:t>Please don´t hesitate to contact </a:t>
            </a:r>
            <a:r>
              <a:rPr lang="de-DE" dirty="0" smtClean="0">
                <a:solidFill>
                  <a:srgbClr val="003777"/>
                </a:solidFill>
                <a:latin typeface="Trebuchet MS Bold" pitchFamily="34" charset="0"/>
              </a:rPr>
              <a:t>us:</a:t>
            </a:r>
            <a:endParaRPr lang="de-DE" dirty="0">
              <a:solidFill>
                <a:srgbClr val="003777"/>
              </a:solidFill>
              <a:latin typeface="Trebuchet MS Bold" pitchFamily="34" charset="0"/>
              <a:hlinkClick r:id="rId4"/>
            </a:endParaRPr>
          </a:p>
          <a:p>
            <a:r>
              <a:rPr lang="de-DE" dirty="0">
                <a:solidFill>
                  <a:srgbClr val="003777"/>
                </a:solidFill>
                <a:latin typeface="Trebuchet MS Bold" pitchFamily="34" charset="0"/>
                <a:hlinkClick r:id="rId4"/>
              </a:rPr>
              <a:t>baiba.liepa@interact-eu.net</a:t>
            </a:r>
            <a:r>
              <a:rPr lang="de-DE" dirty="0">
                <a:solidFill>
                  <a:srgbClr val="003777"/>
                </a:solidFill>
                <a:latin typeface="Trebuchet MS Bold" pitchFamily="34" charset="0"/>
              </a:rPr>
              <a:t> </a:t>
            </a:r>
          </a:p>
        </p:txBody>
      </p:sp>
      <p:pic>
        <p:nvPicPr>
          <p:cNvPr id="19459" name="Bild 5"/>
          <p:cNvPicPr>
            <a:picLocks noChangeAspect="1"/>
          </p:cNvPicPr>
          <p:nvPr/>
        </p:nvPicPr>
        <p:blipFill>
          <a:blip r:embed="rId5"/>
          <a:srcRect/>
          <a:stretch>
            <a:fillRect/>
          </a:stretch>
        </p:blipFill>
        <p:spPr bwMode="auto">
          <a:xfrm>
            <a:off x="0" y="4216400"/>
            <a:ext cx="8839200"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3075"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3076" name="Textfeld 10"/>
          <p:cNvSpPr txBox="1">
            <a:spLocks noChangeArrowheads="1"/>
          </p:cNvSpPr>
          <p:nvPr/>
        </p:nvSpPr>
        <p:spPr bwMode="auto">
          <a:xfrm>
            <a:off x="395536" y="1143000"/>
            <a:ext cx="8378825" cy="5257800"/>
          </a:xfrm>
          <a:prstGeom prst="rect">
            <a:avLst/>
          </a:prstGeom>
          <a:noFill/>
          <a:ln w="9525">
            <a:noFill/>
            <a:miter lim="800000"/>
            <a:headEnd/>
            <a:tailEnd/>
          </a:ln>
        </p:spPr>
        <p:txBody>
          <a:bodyPr wrap="none"/>
          <a:lstStyle/>
          <a:p>
            <a:endParaRPr lang="en-GB" sz="2400" dirty="0">
              <a:solidFill>
                <a:srgbClr val="003777"/>
              </a:solidFill>
              <a:latin typeface="Trebuchet MS Bold" pitchFamily="34" charset="0"/>
            </a:endParaRPr>
          </a:p>
          <a:p>
            <a:pPr>
              <a:spcBef>
                <a:spcPts val="1200"/>
              </a:spcBef>
            </a:pPr>
            <a:r>
              <a:rPr lang="en-GB" sz="2400" dirty="0" smtClean="0">
                <a:solidFill>
                  <a:srgbClr val="003777"/>
                </a:solidFill>
                <a:latin typeface="Trebuchet MS Bold" pitchFamily="34" charset="0"/>
              </a:rPr>
              <a:t>The European Union Strategy for the </a:t>
            </a:r>
          </a:p>
          <a:p>
            <a:r>
              <a:rPr lang="en-GB" sz="2400" dirty="0" smtClean="0">
                <a:solidFill>
                  <a:srgbClr val="003777"/>
                </a:solidFill>
                <a:latin typeface="Trebuchet MS Bold" pitchFamily="34" charset="0"/>
              </a:rPr>
              <a:t>Baltic Sea Region:</a:t>
            </a:r>
            <a:endParaRPr lang="en-GB" sz="2400" dirty="0">
              <a:solidFill>
                <a:srgbClr val="003777"/>
              </a:solidFill>
              <a:latin typeface="Trebuchet MS Bold" pitchFamily="34" charset="0"/>
            </a:endParaRPr>
          </a:p>
          <a:p>
            <a:endParaRPr lang="en-GB" sz="2400" dirty="0">
              <a:solidFill>
                <a:srgbClr val="003777"/>
              </a:solidFill>
              <a:latin typeface="Trebuchet MS Bold" pitchFamily="34" charset="0"/>
            </a:endParaRPr>
          </a:p>
          <a:p>
            <a:pPr lvl="1" indent="274320">
              <a:spcBef>
                <a:spcPts val="1200"/>
              </a:spcBef>
              <a:buFont typeface="Arial" pitchFamily="34" charset="0"/>
              <a:buChar char="•"/>
            </a:pPr>
            <a:r>
              <a:rPr lang="en-GB" sz="2000" dirty="0" smtClean="0">
                <a:solidFill>
                  <a:srgbClr val="003777"/>
                </a:solidFill>
                <a:latin typeface="Trebuchet MS Bold" pitchFamily="34" charset="0"/>
              </a:rPr>
              <a:t>It </a:t>
            </a:r>
            <a:r>
              <a:rPr lang="en-GB" sz="2000" dirty="0">
                <a:solidFill>
                  <a:srgbClr val="003777"/>
                </a:solidFill>
                <a:latin typeface="Trebuchet MS Bold" pitchFamily="34" charset="0"/>
              </a:rPr>
              <a:t>is not in itself a funding </a:t>
            </a:r>
            <a:r>
              <a:rPr lang="en-GB" sz="2000" dirty="0" smtClean="0">
                <a:solidFill>
                  <a:srgbClr val="003777"/>
                </a:solidFill>
                <a:latin typeface="Trebuchet MS Bold" pitchFamily="34" charset="0"/>
              </a:rPr>
              <a:t>instrument.</a:t>
            </a:r>
            <a:endParaRPr lang="en-GB" sz="1000" dirty="0">
              <a:solidFill>
                <a:srgbClr val="003777"/>
              </a:solidFill>
              <a:latin typeface="Trebuchet MS Bold" pitchFamily="34" charset="0"/>
            </a:endParaRPr>
          </a:p>
          <a:p>
            <a:pPr lvl="1" indent="274320">
              <a:spcBef>
                <a:spcPts val="1200"/>
              </a:spcBef>
              <a:buFont typeface="Arial" pitchFamily="34" charset="0"/>
              <a:buChar char="•"/>
            </a:pPr>
            <a:r>
              <a:rPr lang="en-GB" sz="2000" dirty="0" smtClean="0">
                <a:solidFill>
                  <a:srgbClr val="003777"/>
                </a:solidFill>
                <a:latin typeface="Trebuchet MS Bold" pitchFamily="34" charset="0"/>
              </a:rPr>
              <a:t>Actions </a:t>
            </a:r>
            <a:r>
              <a:rPr lang="en-GB" sz="2000" dirty="0">
                <a:solidFill>
                  <a:srgbClr val="003777"/>
                </a:solidFill>
                <a:latin typeface="Trebuchet MS Bold" pitchFamily="34" charset="0"/>
              </a:rPr>
              <a:t>should be funded from existing </a:t>
            </a:r>
            <a:r>
              <a:rPr lang="en-GB" sz="2000" dirty="0" smtClean="0">
                <a:solidFill>
                  <a:srgbClr val="003777"/>
                </a:solidFill>
                <a:latin typeface="Trebuchet MS Bold" pitchFamily="34" charset="0"/>
              </a:rPr>
              <a:t>sources.</a:t>
            </a:r>
            <a:endParaRPr lang="en-GB" sz="2000" dirty="0">
              <a:solidFill>
                <a:srgbClr val="003777"/>
              </a:solidFill>
              <a:latin typeface="Trebuchet MS Bold" pitchFamily="34" charset="0"/>
            </a:endParaRPr>
          </a:p>
          <a:p>
            <a:pPr lvl="1" indent="274320">
              <a:spcBef>
                <a:spcPts val="1200"/>
              </a:spcBef>
              <a:buFont typeface="Arial" pitchFamily="34" charset="0"/>
              <a:buChar char="•"/>
            </a:pPr>
            <a:r>
              <a:rPr lang="en-GB" sz="2000" dirty="0" smtClean="0">
                <a:solidFill>
                  <a:srgbClr val="003777"/>
                </a:solidFill>
                <a:latin typeface="Trebuchet MS Bold" pitchFamily="34" charset="0"/>
              </a:rPr>
              <a:t>Cooperation is </a:t>
            </a:r>
            <a:r>
              <a:rPr lang="en-GB" sz="2000" dirty="0">
                <a:solidFill>
                  <a:srgbClr val="003777"/>
                </a:solidFill>
                <a:latin typeface="Trebuchet MS Bold" pitchFamily="34" charset="0"/>
              </a:rPr>
              <a:t>crucial to achieve the desired </a:t>
            </a:r>
            <a:r>
              <a:rPr lang="en-GB" sz="2000" dirty="0" smtClean="0">
                <a:solidFill>
                  <a:srgbClr val="003777"/>
                </a:solidFill>
                <a:latin typeface="Trebuchet MS Bold" pitchFamily="34" charset="0"/>
              </a:rPr>
              <a:t>results.</a:t>
            </a:r>
            <a:endParaRPr lang="en-GB" sz="1000" dirty="0">
              <a:solidFill>
                <a:srgbClr val="003777"/>
              </a:solidFill>
              <a:latin typeface="Trebuchet MS Bold" pitchFamily="34" charset="0"/>
            </a:endParaRPr>
          </a:p>
          <a:p>
            <a:pPr lvl="1" indent="274320">
              <a:spcBef>
                <a:spcPts val="1200"/>
              </a:spcBef>
              <a:buFont typeface="Arial" pitchFamily="34" charset="0"/>
              <a:buChar char="•"/>
            </a:pPr>
            <a:r>
              <a:rPr lang="en-GB" sz="2000" dirty="0" smtClean="0">
                <a:solidFill>
                  <a:srgbClr val="003777"/>
                </a:solidFill>
                <a:latin typeface="Trebuchet MS Bold" pitchFamily="34" charset="0"/>
              </a:rPr>
              <a:t>Policies and funding sources in </a:t>
            </a:r>
            <a:r>
              <a:rPr lang="en-GB" sz="2000" dirty="0">
                <a:solidFill>
                  <a:srgbClr val="003777"/>
                </a:solidFill>
                <a:latin typeface="Trebuchet MS Bold" pitchFamily="34" charset="0"/>
              </a:rPr>
              <a:t>general should be better </a:t>
            </a:r>
            <a:r>
              <a:rPr lang="en-GB" sz="2000" dirty="0" smtClean="0">
                <a:solidFill>
                  <a:srgbClr val="003777"/>
                </a:solidFill>
                <a:latin typeface="Trebuchet MS Bold" pitchFamily="34" charset="0"/>
              </a:rPr>
              <a:t>aligned.</a:t>
            </a:r>
            <a:endParaRPr lang="en-GB" sz="1000" dirty="0">
              <a:solidFill>
                <a:srgbClr val="003777"/>
              </a:solidFill>
              <a:latin typeface="Trebuchet MS Bold" pitchFamily="34" charset="0"/>
            </a:endParaRPr>
          </a:p>
          <a:p>
            <a:pPr lvl="1" indent="274320">
              <a:spcBef>
                <a:spcPts val="1200"/>
              </a:spcBef>
              <a:buFont typeface="Arial" pitchFamily="34" charset="0"/>
              <a:buChar char="•"/>
            </a:pPr>
            <a:r>
              <a:rPr lang="en-GB" sz="2000" dirty="0" smtClean="0">
                <a:solidFill>
                  <a:srgbClr val="003777"/>
                </a:solidFill>
                <a:latin typeface="Trebuchet MS Bold" pitchFamily="34" charset="0"/>
              </a:rPr>
              <a:t>Deadline </a:t>
            </a:r>
            <a:r>
              <a:rPr lang="en-GB" sz="2000" dirty="0">
                <a:solidFill>
                  <a:srgbClr val="003777"/>
                </a:solidFill>
                <a:latin typeface="Trebuchet MS Bold" pitchFamily="34" charset="0"/>
              </a:rPr>
              <a:t>for progress </a:t>
            </a:r>
            <a:r>
              <a:rPr lang="en-GB" sz="2000" dirty="0" smtClean="0">
                <a:solidFill>
                  <a:srgbClr val="003777"/>
                </a:solidFill>
                <a:latin typeface="Trebuchet MS Bold" pitchFamily="34" charset="0"/>
              </a:rPr>
              <a:t>review of the horizontal action </a:t>
            </a:r>
          </a:p>
          <a:p>
            <a:pPr lvl="1" indent="274320">
              <a:spcBef>
                <a:spcPts val="0"/>
              </a:spcBef>
            </a:pPr>
            <a:r>
              <a:rPr lang="en-GB" sz="2000" dirty="0" smtClean="0">
                <a:solidFill>
                  <a:srgbClr val="003777"/>
                </a:solidFill>
                <a:latin typeface="Trebuchet MS Bold" pitchFamily="34" charset="0"/>
              </a:rPr>
              <a:t>is </a:t>
            </a:r>
            <a:r>
              <a:rPr lang="en-GB" sz="2000" dirty="0">
                <a:solidFill>
                  <a:srgbClr val="003777"/>
                </a:solidFill>
                <a:latin typeface="Trebuchet MS Bold" pitchFamily="34" charset="0"/>
              </a:rPr>
              <a:t>31 December </a:t>
            </a:r>
            <a:r>
              <a:rPr lang="en-GB" sz="2000" dirty="0" smtClean="0">
                <a:solidFill>
                  <a:srgbClr val="003777"/>
                </a:solidFill>
                <a:latin typeface="Trebuchet MS Bold" pitchFamily="34" charset="0"/>
              </a:rPr>
              <a:t>2010.</a:t>
            </a:r>
          </a:p>
          <a:p>
            <a:pPr lvl="1">
              <a:spcBef>
                <a:spcPts val="1200"/>
              </a:spcBef>
            </a:pPr>
            <a:endParaRPr lang="de-DE" sz="2000" dirty="0">
              <a:solidFill>
                <a:srgbClr val="003777"/>
              </a:solidFill>
              <a:latin typeface="Trebuchet MS Bold" pitchFamily="34" charset="0"/>
            </a:endParaRPr>
          </a:p>
          <a:p>
            <a:pPr lvl="2">
              <a:spcBef>
                <a:spcPts val="1200"/>
              </a:spcBef>
            </a:pPr>
            <a:endParaRPr lang="de-DE" sz="2000" dirty="0">
              <a:solidFill>
                <a:srgbClr val="262827"/>
              </a:solidFill>
              <a:latin typeface="Trebuchet MS" pitchFamily="34" charset="0"/>
            </a:endParaRPr>
          </a:p>
        </p:txBody>
      </p:sp>
      <p:sp>
        <p:nvSpPr>
          <p:cNvPr id="6" name="TextBox 8"/>
          <p:cNvSpPr txBox="1">
            <a:spLocks noChangeArrowheads="1"/>
          </p:cNvSpPr>
          <p:nvPr/>
        </p:nvSpPr>
        <p:spPr bwMode="auto">
          <a:xfrm>
            <a:off x="6732240" y="6165304"/>
            <a:ext cx="2208212" cy="215444"/>
          </a:xfrm>
          <a:prstGeom prst="rect">
            <a:avLst/>
          </a:prstGeom>
          <a:noFill/>
          <a:ln w="9525">
            <a:noFill/>
            <a:miter lim="800000"/>
            <a:headEnd/>
            <a:tailEnd/>
          </a:ln>
        </p:spPr>
        <p:txBody>
          <a:bodyPr>
            <a:spAutoFit/>
          </a:bodyPr>
          <a:lstStyle/>
          <a:p>
            <a:pPr marL="0" lvl="1" algn="r"/>
            <a:r>
              <a:rPr lang="en-GB" sz="800" dirty="0" smtClean="0">
                <a:latin typeface="Trebuchet MS" pitchFamily="34" charset="0"/>
              </a:rPr>
              <a:t>picture: </a:t>
            </a:r>
            <a:r>
              <a:rPr lang="de-DE" sz="800" dirty="0" smtClean="0">
                <a:solidFill>
                  <a:srgbClr val="003777"/>
                </a:solidFill>
                <a:latin typeface="Trebuchet MS Bold" pitchFamily="34" charset="0"/>
                <a:hlinkClick r:id="rId4"/>
              </a:rPr>
              <a:t>http://seoyourblog.com/</a:t>
            </a:r>
            <a:r>
              <a:rPr lang="de-DE" sz="800" dirty="0" smtClean="0">
                <a:solidFill>
                  <a:srgbClr val="003777"/>
                </a:solidFill>
                <a:latin typeface="Trebuchet MS Bold" pitchFamily="34" charset="0"/>
              </a:rPr>
              <a:t> </a:t>
            </a:r>
            <a:endParaRPr lang="en-GB" sz="800" dirty="0">
              <a:solidFill>
                <a:srgbClr val="003777"/>
              </a:solidFill>
              <a:latin typeface="Trebuchet MS" pitchFamily="34" charset="0"/>
            </a:endParaRPr>
          </a:p>
        </p:txBody>
      </p:sp>
      <p:pic>
        <p:nvPicPr>
          <p:cNvPr id="7" name="Picture 6" descr="question-mark-300x300.jpg"/>
          <p:cNvPicPr>
            <a:picLocks noChangeAspect="1"/>
          </p:cNvPicPr>
          <p:nvPr/>
        </p:nvPicPr>
        <p:blipFill>
          <a:blip r:embed="rId5"/>
          <a:stretch>
            <a:fillRect/>
          </a:stretch>
        </p:blipFill>
        <p:spPr>
          <a:xfrm>
            <a:off x="6660232" y="1074522"/>
            <a:ext cx="1922430" cy="19224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5123"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4100" name="Textfeld 10"/>
          <p:cNvSpPr txBox="1">
            <a:spLocks noChangeArrowheads="1"/>
          </p:cNvSpPr>
          <p:nvPr/>
        </p:nvSpPr>
        <p:spPr bwMode="auto">
          <a:xfrm>
            <a:off x="408017" y="1143000"/>
            <a:ext cx="8378825" cy="5257800"/>
          </a:xfrm>
          <a:prstGeom prst="rect">
            <a:avLst/>
          </a:prstGeom>
          <a:noFill/>
          <a:ln w="9525">
            <a:noFill/>
            <a:miter lim="800000"/>
            <a:headEnd/>
            <a:tailEnd/>
          </a:ln>
        </p:spPr>
        <p:txBody>
          <a:bodyPr wrap="none"/>
          <a:lstStyle/>
          <a:p>
            <a:pPr>
              <a:spcBef>
                <a:spcPts val="1200"/>
              </a:spcBef>
              <a:defRPr/>
            </a:pPr>
            <a:endParaRPr lang="en-GB" sz="2400" dirty="0">
              <a:solidFill>
                <a:srgbClr val="003777"/>
              </a:solidFill>
              <a:latin typeface="Trebuchet MS Bold" pitchFamily="34" charset="0"/>
              <a:ea typeface="ＭＳ Ｐゴシック" pitchFamily="-107" charset="-128"/>
              <a:cs typeface="+mn-cs"/>
            </a:endParaRPr>
          </a:p>
          <a:p>
            <a:pPr>
              <a:spcBef>
                <a:spcPts val="1200"/>
              </a:spcBef>
              <a:defRPr/>
            </a:pPr>
            <a:r>
              <a:rPr lang="en-GB" sz="2400" dirty="0" smtClean="0">
                <a:solidFill>
                  <a:srgbClr val="003777"/>
                </a:solidFill>
                <a:latin typeface="Trebuchet MS Bold" pitchFamily="34" charset="0"/>
                <a:ea typeface="ＭＳ Ｐゴシック" pitchFamily="-107" charset="-128"/>
                <a:cs typeface="+mn-cs"/>
              </a:rPr>
              <a:t>Funds </a:t>
            </a:r>
            <a:r>
              <a:rPr lang="en-GB" sz="2400" dirty="0">
                <a:solidFill>
                  <a:srgbClr val="003777"/>
                </a:solidFill>
                <a:latin typeface="Trebuchet MS Bold" pitchFamily="34" charset="0"/>
                <a:ea typeface="ＭＳ Ｐゴシック" pitchFamily="-107" charset="-128"/>
                <a:cs typeface="+mn-cs"/>
              </a:rPr>
              <a:t>and financial sources </a:t>
            </a:r>
            <a:r>
              <a:rPr lang="en-GB" sz="2400" dirty="0" smtClean="0">
                <a:solidFill>
                  <a:srgbClr val="003777"/>
                </a:solidFill>
                <a:latin typeface="Trebuchet MS Bold" pitchFamily="34" charset="0"/>
                <a:ea typeface="ＭＳ Ｐゴシック" pitchFamily="-107" charset="-128"/>
                <a:cs typeface="+mn-cs"/>
              </a:rPr>
              <a:t>available (1):</a:t>
            </a:r>
            <a:endParaRPr lang="en-GB" sz="2400" dirty="0">
              <a:solidFill>
                <a:srgbClr val="003777"/>
              </a:solidFill>
              <a:latin typeface="Trebuchet MS Bold" pitchFamily="34" charset="0"/>
              <a:ea typeface="ＭＳ Ｐゴシック" pitchFamily="-107" charset="-128"/>
              <a:cs typeface="+mn-cs"/>
            </a:endParaRPr>
          </a:p>
          <a:p>
            <a:pPr>
              <a:spcBef>
                <a:spcPts val="0"/>
              </a:spcBef>
              <a:defRPr/>
            </a:pPr>
            <a:r>
              <a:rPr lang="en-GB" sz="2400" dirty="0">
                <a:latin typeface="Trebuchet MS Bold" pitchFamily="34" charset="0"/>
                <a:ea typeface="ＭＳ Ｐゴシック" pitchFamily="-107" charset="-128"/>
                <a:cs typeface="+mn-cs"/>
              </a:rPr>
              <a:t> </a:t>
            </a:r>
            <a:endParaRPr lang="en-GB" sz="2400" dirty="0" smtClean="0">
              <a:latin typeface="Trebuchet MS Bold" pitchFamily="34" charset="0"/>
              <a:ea typeface="ＭＳ Ｐゴシック" pitchFamily="-107" charset="-128"/>
              <a:cs typeface="+mn-cs"/>
            </a:endParaRPr>
          </a:p>
          <a:p>
            <a:pPr lvl="1" indent="274320">
              <a:spcBef>
                <a:spcPts val="1200"/>
              </a:spcBef>
              <a:buFont typeface="Arial" pitchFamily="34" charset="0"/>
              <a:buChar char="•"/>
              <a:defRPr/>
            </a:pPr>
            <a:r>
              <a:rPr lang="en-GB" sz="2000" dirty="0" smtClean="0">
                <a:solidFill>
                  <a:srgbClr val="003777"/>
                </a:solidFill>
                <a:latin typeface="Trebuchet MS Bold" pitchFamily="34" charset="0"/>
                <a:ea typeface="ＭＳ Ｐゴシック" pitchFamily="-107" charset="-128"/>
                <a:cs typeface="+mn-cs"/>
              </a:rPr>
              <a:t>European Union (EU) sources: </a:t>
            </a:r>
          </a:p>
          <a:p>
            <a:pPr marL="822960" lvl="3" indent="274320">
              <a:spcBef>
                <a:spcPts val="1200"/>
              </a:spcBef>
              <a:buFont typeface="Wingdings" pitchFamily="2" charset="2"/>
              <a:buChar char="ü"/>
              <a:defRPr/>
            </a:pPr>
            <a:r>
              <a:rPr lang="en-GB" sz="2000" dirty="0" smtClean="0">
                <a:solidFill>
                  <a:srgbClr val="003777"/>
                </a:solidFill>
                <a:latin typeface="Trebuchet MS Bold" pitchFamily="34" charset="0"/>
                <a:ea typeface="ＭＳ Ｐゴシック" pitchFamily="-107" charset="-128"/>
                <a:cs typeface="+mn-cs"/>
              </a:rPr>
              <a:t>grants </a:t>
            </a:r>
            <a:r>
              <a:rPr lang="en-GB" sz="2000" dirty="0">
                <a:solidFill>
                  <a:srgbClr val="003777"/>
                </a:solidFill>
                <a:latin typeface="Trebuchet MS Bold" pitchFamily="34" charset="0"/>
                <a:ea typeface="ＭＳ Ｐゴシック" pitchFamily="-107" charset="-128"/>
                <a:cs typeface="+mn-cs"/>
              </a:rPr>
              <a:t>and </a:t>
            </a:r>
            <a:r>
              <a:rPr lang="en-GB" sz="2000" dirty="0" smtClean="0">
                <a:solidFill>
                  <a:srgbClr val="003777"/>
                </a:solidFill>
                <a:latin typeface="Trebuchet MS Bold" pitchFamily="34" charset="0"/>
                <a:ea typeface="ＭＳ Ｐゴシック" pitchFamily="-107" charset="-128"/>
                <a:cs typeface="+mn-cs"/>
              </a:rPr>
              <a:t>loans;</a:t>
            </a:r>
            <a:endParaRPr lang="en-GB" sz="2000" dirty="0">
              <a:solidFill>
                <a:srgbClr val="003777"/>
              </a:solidFill>
              <a:latin typeface="Trebuchet MS Bold" pitchFamily="34" charset="0"/>
              <a:ea typeface="ＭＳ Ｐゴシック" pitchFamily="-107" charset="-128"/>
              <a:cs typeface="+mn-cs"/>
            </a:endParaRPr>
          </a:p>
          <a:p>
            <a:pPr marL="822960" lvl="3" indent="274320">
              <a:spcBef>
                <a:spcPts val="1200"/>
              </a:spcBef>
              <a:buFont typeface="Wingdings" pitchFamily="2" charset="2"/>
              <a:buChar char="ü"/>
              <a:defRPr/>
            </a:pPr>
            <a:r>
              <a:rPr lang="en-GB" sz="2000" dirty="0" smtClean="0">
                <a:solidFill>
                  <a:srgbClr val="003777"/>
                </a:solidFill>
                <a:latin typeface="Trebuchet MS Bold" pitchFamily="34" charset="0"/>
                <a:ea typeface="ＭＳ Ｐゴシック" pitchFamily="-107" charset="-128"/>
                <a:cs typeface="+mn-cs"/>
              </a:rPr>
              <a:t>tenders </a:t>
            </a:r>
            <a:r>
              <a:rPr lang="en-GB" sz="2000" dirty="0">
                <a:solidFill>
                  <a:srgbClr val="003777"/>
                </a:solidFill>
                <a:latin typeface="Trebuchet MS Bold" pitchFamily="34" charset="0"/>
                <a:ea typeface="ＭＳ Ｐゴシック" pitchFamily="-107" charset="-128"/>
                <a:cs typeface="+mn-cs"/>
              </a:rPr>
              <a:t>and </a:t>
            </a:r>
            <a:r>
              <a:rPr lang="en-GB" sz="2000" dirty="0" smtClean="0">
                <a:solidFill>
                  <a:srgbClr val="003777"/>
                </a:solidFill>
                <a:latin typeface="Trebuchet MS Bold" pitchFamily="34" charset="0"/>
                <a:ea typeface="ＭＳ Ｐゴシック" pitchFamily="-107" charset="-128"/>
                <a:cs typeface="+mn-cs"/>
              </a:rPr>
              <a:t>contracts;</a:t>
            </a:r>
            <a:endParaRPr lang="en-GB" sz="2000" dirty="0">
              <a:solidFill>
                <a:srgbClr val="003777"/>
              </a:solidFill>
              <a:latin typeface="Trebuchet MS Bold" pitchFamily="34" charset="0"/>
              <a:ea typeface="ＭＳ Ｐゴシック" pitchFamily="-107" charset="-128"/>
              <a:cs typeface="+mn-cs"/>
            </a:endParaRPr>
          </a:p>
          <a:p>
            <a:pPr marL="822960" lvl="3" indent="274320">
              <a:spcBef>
                <a:spcPts val="1200"/>
              </a:spcBef>
              <a:buFont typeface="Wingdings" pitchFamily="2" charset="2"/>
              <a:buChar char="ü"/>
              <a:defRPr/>
            </a:pPr>
            <a:r>
              <a:rPr lang="en-GB" sz="2000" dirty="0" smtClean="0">
                <a:solidFill>
                  <a:srgbClr val="003777"/>
                </a:solidFill>
                <a:latin typeface="Trebuchet MS Bold" pitchFamily="34" charset="0"/>
                <a:ea typeface="ＭＳ Ｐゴシック" pitchFamily="-107" charset="-128"/>
                <a:cs typeface="+mn-cs"/>
              </a:rPr>
              <a:t>regional </a:t>
            </a:r>
            <a:r>
              <a:rPr lang="en-GB" sz="2000" dirty="0">
                <a:solidFill>
                  <a:srgbClr val="003777"/>
                </a:solidFill>
                <a:latin typeface="Trebuchet MS Bold" pitchFamily="34" charset="0"/>
                <a:ea typeface="ＭＳ Ｐゴシック" pitchFamily="-107" charset="-128"/>
                <a:cs typeface="+mn-cs"/>
              </a:rPr>
              <a:t>policy </a:t>
            </a:r>
            <a:r>
              <a:rPr lang="en-GB" sz="2000" dirty="0" smtClean="0">
                <a:solidFill>
                  <a:srgbClr val="003777"/>
                </a:solidFill>
                <a:latin typeface="Trebuchet MS Bold" pitchFamily="34" charset="0"/>
                <a:ea typeface="ＭＳ Ｐゴシック" pitchFamily="-107" charset="-128"/>
                <a:cs typeface="+mn-cs"/>
              </a:rPr>
              <a:t>programmes;</a:t>
            </a:r>
          </a:p>
          <a:p>
            <a:pPr marL="640080" lvl="3">
              <a:spcBef>
                <a:spcPts val="0"/>
              </a:spcBef>
              <a:defRPr/>
            </a:pPr>
            <a:endParaRPr lang="en-GB" sz="2000" dirty="0">
              <a:solidFill>
                <a:srgbClr val="003777"/>
              </a:solidFill>
              <a:latin typeface="Trebuchet MS Bold" pitchFamily="34" charset="0"/>
              <a:ea typeface="ＭＳ Ｐゴシック" pitchFamily="-107" charset="-128"/>
              <a:cs typeface="+mn-cs"/>
            </a:endParaRPr>
          </a:p>
          <a:p>
            <a:pPr lvl="1" indent="274320">
              <a:spcBef>
                <a:spcPts val="1200"/>
              </a:spcBef>
              <a:buFont typeface="Arial" pitchFamily="34" charset="0"/>
              <a:buChar char="•"/>
              <a:defRPr/>
            </a:pPr>
            <a:r>
              <a:rPr lang="en-GB" sz="2000" dirty="0" smtClean="0">
                <a:solidFill>
                  <a:srgbClr val="003777"/>
                </a:solidFill>
                <a:latin typeface="Trebuchet MS Bold" pitchFamily="34" charset="0"/>
                <a:ea typeface="ＭＳ Ｐゴシック" pitchFamily="-107" charset="-128"/>
                <a:cs typeface="+mn-cs"/>
              </a:rPr>
              <a:t>International </a:t>
            </a:r>
            <a:r>
              <a:rPr lang="en-GB" sz="2000" dirty="0">
                <a:solidFill>
                  <a:srgbClr val="003777"/>
                </a:solidFill>
                <a:latin typeface="Trebuchet MS Bold" pitchFamily="34" charset="0"/>
                <a:ea typeface="ＭＳ Ｐゴシック" pitchFamily="-107" charset="-128"/>
                <a:cs typeface="+mn-cs"/>
              </a:rPr>
              <a:t>Financial </a:t>
            </a:r>
            <a:r>
              <a:rPr lang="en-GB" sz="2000" dirty="0" smtClean="0">
                <a:solidFill>
                  <a:srgbClr val="003777"/>
                </a:solidFill>
                <a:latin typeface="Trebuchet MS Bold" pitchFamily="34" charset="0"/>
                <a:ea typeface="ＭＳ Ｐゴシック" pitchFamily="-107" charset="-128"/>
                <a:cs typeface="+mn-cs"/>
              </a:rPr>
              <a:t>Institutions:</a:t>
            </a:r>
            <a:endParaRPr lang="en-GB" sz="2000" dirty="0">
              <a:solidFill>
                <a:srgbClr val="003777"/>
              </a:solidFill>
              <a:latin typeface="Trebuchet MS Bold" pitchFamily="34" charset="0"/>
              <a:ea typeface="ＭＳ Ｐゴシック" pitchFamily="-107" charset="-128"/>
              <a:cs typeface="+mn-cs"/>
            </a:endParaRPr>
          </a:p>
          <a:p>
            <a:pPr marL="822960" lvl="3" indent="274320">
              <a:spcBef>
                <a:spcPts val="1200"/>
              </a:spcBef>
              <a:buFont typeface="Wingdings" pitchFamily="2" charset="2"/>
              <a:buChar char="ü"/>
              <a:defRPr/>
            </a:pPr>
            <a:r>
              <a:rPr lang="en-GB" sz="2000" dirty="0" smtClean="0">
                <a:solidFill>
                  <a:srgbClr val="003777"/>
                </a:solidFill>
                <a:latin typeface="Trebuchet MS Bold" pitchFamily="34" charset="0"/>
                <a:ea typeface="ＭＳ Ｐゴシック" pitchFamily="-107" charset="-128"/>
                <a:cs typeface="+mn-cs"/>
              </a:rPr>
              <a:t>European </a:t>
            </a:r>
            <a:r>
              <a:rPr lang="en-GB" sz="2000" dirty="0">
                <a:solidFill>
                  <a:srgbClr val="003777"/>
                </a:solidFill>
                <a:latin typeface="Trebuchet MS Bold" pitchFamily="34" charset="0"/>
                <a:ea typeface="ＭＳ Ｐゴシック" pitchFamily="-107" charset="-128"/>
                <a:cs typeface="+mn-cs"/>
              </a:rPr>
              <a:t>Investment </a:t>
            </a:r>
            <a:r>
              <a:rPr lang="en-GB" sz="2000" dirty="0" smtClean="0">
                <a:solidFill>
                  <a:srgbClr val="003777"/>
                </a:solidFill>
                <a:latin typeface="Trebuchet MS Bold" pitchFamily="34" charset="0"/>
                <a:ea typeface="ＭＳ Ｐゴシック" pitchFamily="-107" charset="-128"/>
                <a:cs typeface="+mn-cs"/>
              </a:rPr>
              <a:t>Bank;</a:t>
            </a:r>
            <a:endParaRPr lang="en-GB" sz="2000" dirty="0">
              <a:solidFill>
                <a:srgbClr val="003777"/>
              </a:solidFill>
              <a:latin typeface="Trebuchet MS Bold" pitchFamily="34" charset="0"/>
              <a:ea typeface="ＭＳ Ｐゴシック" pitchFamily="-107" charset="-128"/>
              <a:cs typeface="+mn-cs"/>
            </a:endParaRPr>
          </a:p>
          <a:p>
            <a:pPr marL="822960" lvl="3" indent="274320">
              <a:spcBef>
                <a:spcPts val="1200"/>
              </a:spcBef>
              <a:buFont typeface="Wingdings" pitchFamily="2" charset="2"/>
              <a:buChar char="ü"/>
              <a:defRPr/>
            </a:pPr>
            <a:r>
              <a:rPr lang="en-GB" sz="2000" dirty="0" smtClean="0">
                <a:solidFill>
                  <a:srgbClr val="003777"/>
                </a:solidFill>
                <a:latin typeface="Trebuchet MS Bold" pitchFamily="34" charset="0"/>
                <a:ea typeface="ＭＳ Ｐゴシック" pitchFamily="-107" charset="-128"/>
                <a:cs typeface="+mn-cs"/>
              </a:rPr>
              <a:t>Nordic </a:t>
            </a:r>
            <a:r>
              <a:rPr lang="en-GB" sz="2000" dirty="0">
                <a:solidFill>
                  <a:srgbClr val="003777"/>
                </a:solidFill>
                <a:latin typeface="Trebuchet MS Bold" pitchFamily="34" charset="0"/>
                <a:ea typeface="ＭＳ Ｐゴシック" pitchFamily="-107" charset="-128"/>
                <a:cs typeface="+mn-cs"/>
              </a:rPr>
              <a:t>Investment </a:t>
            </a:r>
            <a:r>
              <a:rPr lang="en-GB" sz="2000" dirty="0" smtClean="0">
                <a:solidFill>
                  <a:srgbClr val="003777"/>
                </a:solidFill>
                <a:latin typeface="Trebuchet MS Bold" pitchFamily="34" charset="0"/>
                <a:ea typeface="ＭＳ Ｐゴシック" pitchFamily="-107" charset="-128"/>
                <a:cs typeface="+mn-cs"/>
              </a:rPr>
              <a:t>Bank;</a:t>
            </a:r>
            <a:endParaRPr lang="en-GB" sz="2000" dirty="0">
              <a:solidFill>
                <a:srgbClr val="003777"/>
              </a:solidFill>
              <a:latin typeface="Trebuchet MS Bold" pitchFamily="34" charset="0"/>
              <a:ea typeface="ＭＳ Ｐゴシック" pitchFamily="-107" charset="-128"/>
              <a:cs typeface="+mn-cs"/>
            </a:endParaRPr>
          </a:p>
          <a:p>
            <a:pPr marL="822960" lvl="3" indent="274320">
              <a:spcBef>
                <a:spcPts val="1200"/>
              </a:spcBef>
              <a:buFont typeface="Wingdings" pitchFamily="2" charset="2"/>
              <a:buChar char="ü"/>
              <a:defRPr/>
            </a:pPr>
            <a:r>
              <a:rPr lang="en-GB" sz="2000" dirty="0" smtClean="0">
                <a:solidFill>
                  <a:srgbClr val="003777"/>
                </a:solidFill>
                <a:latin typeface="Trebuchet MS Bold" pitchFamily="34" charset="0"/>
                <a:ea typeface="ＭＳ Ｐゴシック" pitchFamily="-107" charset="-128"/>
                <a:cs typeface="+mn-cs"/>
              </a:rPr>
              <a:t>European </a:t>
            </a:r>
            <a:r>
              <a:rPr lang="en-GB" sz="2000" dirty="0">
                <a:solidFill>
                  <a:srgbClr val="003777"/>
                </a:solidFill>
                <a:latin typeface="Trebuchet MS Bold" pitchFamily="34" charset="0"/>
                <a:ea typeface="ＭＳ Ｐゴシック" pitchFamily="-107" charset="-128"/>
                <a:cs typeface="+mn-cs"/>
              </a:rPr>
              <a:t>Investment </a:t>
            </a:r>
            <a:r>
              <a:rPr lang="en-GB" sz="2000" dirty="0" smtClean="0">
                <a:solidFill>
                  <a:srgbClr val="003777"/>
                </a:solidFill>
                <a:latin typeface="Trebuchet MS Bold" pitchFamily="34" charset="0"/>
                <a:ea typeface="ＭＳ Ｐゴシック" pitchFamily="-107" charset="-128"/>
                <a:cs typeface="+mn-cs"/>
              </a:rPr>
              <a:t>Fund;</a:t>
            </a:r>
            <a:endParaRPr lang="en-GB" sz="2000" dirty="0">
              <a:solidFill>
                <a:srgbClr val="003777"/>
              </a:solidFill>
              <a:latin typeface="Trebuchet MS Bold" pitchFamily="34" charset="0"/>
              <a:ea typeface="ＭＳ Ｐゴシック" pitchFamily="-107" charset="-128"/>
              <a:cs typeface="+mn-cs"/>
            </a:endParaRPr>
          </a:p>
          <a:p>
            <a:pPr marL="0" lvl="3">
              <a:spcBef>
                <a:spcPts val="1200"/>
              </a:spcBef>
              <a:defRPr/>
            </a:pPr>
            <a:endParaRPr lang="en-GB" sz="2000" dirty="0">
              <a:solidFill>
                <a:srgbClr val="003777"/>
              </a:solidFill>
              <a:latin typeface="Trebuchet MS Bold" pitchFamily="34" charset="0"/>
              <a:ea typeface="ＭＳ Ｐゴシック" pitchFamily="-107" charset="-128"/>
              <a:cs typeface="+mn-cs"/>
            </a:endParaRPr>
          </a:p>
          <a:p>
            <a:pPr marL="0" lvl="5">
              <a:spcBef>
                <a:spcPts val="1200"/>
              </a:spcBef>
              <a:defRPr/>
            </a:pPr>
            <a:endParaRPr lang="en-GB" sz="2000" dirty="0">
              <a:solidFill>
                <a:srgbClr val="003777"/>
              </a:solidFill>
              <a:latin typeface="Trebuchet MS Bold" pitchFamily="34" charset="0"/>
              <a:ea typeface="ＭＳ Ｐゴシック" pitchFamily="-107" charset="-128"/>
              <a:cs typeface="+mn-cs"/>
            </a:endParaRPr>
          </a:p>
          <a:p>
            <a:pPr marL="0" lvl="1">
              <a:spcBef>
                <a:spcPts val="1200"/>
              </a:spcBef>
              <a:defRPr/>
            </a:pPr>
            <a:endParaRPr lang="en-GB" sz="2000" dirty="0">
              <a:solidFill>
                <a:srgbClr val="003777"/>
              </a:solidFill>
              <a:latin typeface="Trebuchet MS Bold" pitchFamily="34" charset="0"/>
              <a:ea typeface="ＭＳ Ｐゴシック" pitchFamily="-107" charset="-128"/>
              <a:cs typeface="+mn-cs"/>
            </a:endParaRPr>
          </a:p>
        </p:txBody>
      </p:sp>
      <p:pic>
        <p:nvPicPr>
          <p:cNvPr id="6" name="Picture 5" descr="coins.jpg"/>
          <p:cNvPicPr>
            <a:picLocks noChangeAspect="1"/>
          </p:cNvPicPr>
          <p:nvPr/>
        </p:nvPicPr>
        <p:blipFill>
          <a:blip r:embed="rId4"/>
          <a:stretch>
            <a:fillRect/>
          </a:stretch>
        </p:blipFill>
        <p:spPr>
          <a:xfrm>
            <a:off x="6429388" y="2924944"/>
            <a:ext cx="1904987" cy="1500188"/>
          </a:xfrm>
          <a:prstGeom prst="rect">
            <a:avLst/>
          </a:prstGeom>
          <a:ln>
            <a:noFill/>
          </a:ln>
          <a:effectLst>
            <a:softEdge rad="112500"/>
          </a:effectLst>
        </p:spPr>
      </p:pic>
      <p:sp>
        <p:nvSpPr>
          <p:cNvPr id="7" name="TextBox 8"/>
          <p:cNvSpPr txBox="1">
            <a:spLocks noChangeArrowheads="1"/>
          </p:cNvSpPr>
          <p:nvPr/>
        </p:nvSpPr>
        <p:spPr bwMode="auto">
          <a:xfrm>
            <a:off x="6732240" y="6165304"/>
            <a:ext cx="2208212" cy="215444"/>
          </a:xfrm>
          <a:prstGeom prst="rect">
            <a:avLst/>
          </a:prstGeom>
          <a:noFill/>
          <a:ln w="9525">
            <a:noFill/>
            <a:miter lim="800000"/>
            <a:headEnd/>
            <a:tailEnd/>
          </a:ln>
        </p:spPr>
        <p:txBody>
          <a:bodyPr>
            <a:spAutoFit/>
          </a:bodyPr>
          <a:lstStyle/>
          <a:p>
            <a:pPr marL="0" lvl="1" algn="r"/>
            <a:r>
              <a:rPr lang="en-GB" sz="800" dirty="0" smtClean="0">
                <a:latin typeface="Trebuchet MS" pitchFamily="34" charset="0"/>
              </a:rPr>
              <a:t>picture: </a:t>
            </a:r>
            <a:r>
              <a:rPr lang="en-GB" sz="800" dirty="0">
                <a:hlinkClick r:id="rId5"/>
              </a:rPr>
              <a:t>http://</a:t>
            </a:r>
            <a:r>
              <a:rPr lang="en-GB" sz="800" dirty="0" smtClean="0">
                <a:hlinkClick r:id="rId5"/>
              </a:rPr>
              <a:t>www.fairsfayreandover.co.uk</a:t>
            </a:r>
            <a:r>
              <a:rPr lang="en-GB" sz="800" dirty="0" smtClean="0"/>
              <a:t> </a:t>
            </a:r>
            <a:endParaRPr lang="en-GB" sz="800" dirty="0">
              <a:solidFill>
                <a:srgbClr val="003777"/>
              </a:solidFill>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6147"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6148" name="Textfeld 10"/>
          <p:cNvSpPr txBox="1">
            <a:spLocks noChangeArrowheads="1"/>
          </p:cNvSpPr>
          <p:nvPr/>
        </p:nvSpPr>
        <p:spPr bwMode="auto">
          <a:xfrm>
            <a:off x="441647" y="1143000"/>
            <a:ext cx="8378825" cy="5257800"/>
          </a:xfrm>
          <a:prstGeom prst="rect">
            <a:avLst/>
          </a:prstGeom>
          <a:noFill/>
          <a:ln w="9525">
            <a:noFill/>
            <a:miter lim="800000"/>
            <a:headEnd/>
            <a:tailEnd/>
          </a:ln>
        </p:spPr>
        <p:txBody>
          <a:bodyPr wrap="none"/>
          <a:lstStyle/>
          <a:p>
            <a:pPr>
              <a:spcBef>
                <a:spcPts val="1200"/>
              </a:spcBef>
            </a:pPr>
            <a:endParaRPr lang="en-GB" sz="2400" dirty="0">
              <a:solidFill>
                <a:srgbClr val="003777"/>
              </a:solidFill>
              <a:latin typeface="Trebuchet MS Bold" pitchFamily="34" charset="0"/>
            </a:endParaRPr>
          </a:p>
          <a:p>
            <a:pPr>
              <a:spcBef>
                <a:spcPts val="1200"/>
              </a:spcBef>
            </a:pPr>
            <a:r>
              <a:rPr lang="en-GB" sz="2400" dirty="0">
                <a:solidFill>
                  <a:srgbClr val="003777"/>
                </a:solidFill>
                <a:latin typeface="Trebuchet MS Bold" pitchFamily="34" charset="0"/>
                <a:ea typeface="ＭＳ Ｐゴシック" pitchFamily="-107" charset="-128"/>
              </a:rPr>
              <a:t>Funds and financial sources </a:t>
            </a:r>
            <a:r>
              <a:rPr lang="en-GB" sz="2400" dirty="0" smtClean="0">
                <a:solidFill>
                  <a:srgbClr val="003777"/>
                </a:solidFill>
                <a:latin typeface="Trebuchet MS Bold" pitchFamily="34" charset="0"/>
                <a:ea typeface="ＭＳ Ｐゴシック" pitchFamily="-107" charset="-128"/>
              </a:rPr>
              <a:t>available </a:t>
            </a:r>
            <a:r>
              <a:rPr lang="en-GB" sz="2400" dirty="0" smtClean="0">
                <a:solidFill>
                  <a:srgbClr val="003777"/>
                </a:solidFill>
                <a:latin typeface="Trebuchet MS Bold" pitchFamily="34" charset="0"/>
              </a:rPr>
              <a:t>(2):</a:t>
            </a:r>
            <a:endParaRPr lang="en-GB" sz="2400" dirty="0">
              <a:solidFill>
                <a:srgbClr val="003777"/>
              </a:solidFill>
              <a:latin typeface="Trebuchet MS Bold" pitchFamily="34" charset="0"/>
            </a:endParaRPr>
          </a:p>
          <a:p>
            <a:pPr>
              <a:spcBef>
                <a:spcPts val="0"/>
              </a:spcBef>
            </a:pPr>
            <a:endParaRPr lang="en-GB" sz="2000" dirty="0">
              <a:solidFill>
                <a:srgbClr val="003777"/>
              </a:solidFill>
              <a:latin typeface="Trebuchet MS Bold" pitchFamily="34" charset="0"/>
            </a:endParaRPr>
          </a:p>
          <a:p>
            <a:pPr lvl="1" indent="274320">
              <a:spcBef>
                <a:spcPts val="1200"/>
              </a:spcBef>
              <a:buFont typeface="Arial" pitchFamily="34" charset="0"/>
              <a:buChar char="•"/>
            </a:pPr>
            <a:r>
              <a:rPr lang="en-US" sz="2000" dirty="0" smtClean="0">
                <a:solidFill>
                  <a:srgbClr val="003777"/>
                </a:solidFill>
                <a:latin typeface="Trebuchet MS Bold" pitchFamily="34" charset="0"/>
              </a:rPr>
              <a:t>Financial instruments:</a:t>
            </a:r>
            <a:endParaRPr lang="en-US" sz="2000" dirty="0">
              <a:solidFill>
                <a:srgbClr val="003777"/>
              </a:solidFill>
              <a:latin typeface="Trebuchet MS Bold" pitchFamily="34" charset="0"/>
            </a:endParaRPr>
          </a:p>
          <a:p>
            <a:pPr marL="822960" lvl="3" indent="274320">
              <a:spcBef>
                <a:spcPts val="1200"/>
              </a:spcBef>
              <a:buFont typeface="Wingdings" pitchFamily="2" charset="2"/>
              <a:buChar char="ü"/>
            </a:pPr>
            <a:r>
              <a:rPr lang="en-US" sz="2000" dirty="0" smtClean="0">
                <a:solidFill>
                  <a:srgbClr val="003777"/>
                </a:solidFill>
                <a:latin typeface="Trebuchet MS Bold" pitchFamily="34" charset="0"/>
              </a:rPr>
              <a:t>JEREMIE;</a:t>
            </a:r>
            <a:endParaRPr lang="en-US" sz="2000" dirty="0">
              <a:solidFill>
                <a:srgbClr val="003777"/>
              </a:solidFill>
              <a:latin typeface="Trebuchet MS Bold" pitchFamily="34" charset="0"/>
            </a:endParaRPr>
          </a:p>
          <a:p>
            <a:pPr marL="822960" lvl="3" indent="274320">
              <a:spcBef>
                <a:spcPts val="1200"/>
              </a:spcBef>
              <a:buFont typeface="Wingdings" pitchFamily="2" charset="2"/>
              <a:buChar char="ü"/>
            </a:pPr>
            <a:r>
              <a:rPr lang="en-US" sz="2000" dirty="0" smtClean="0">
                <a:solidFill>
                  <a:srgbClr val="003777"/>
                </a:solidFill>
                <a:latin typeface="Trebuchet MS Bold" pitchFamily="34" charset="0"/>
              </a:rPr>
              <a:t>JESSICA;</a:t>
            </a:r>
            <a:endParaRPr lang="en-US" sz="2000" dirty="0">
              <a:solidFill>
                <a:srgbClr val="003777"/>
              </a:solidFill>
              <a:latin typeface="Trebuchet MS Bold" pitchFamily="34" charset="0"/>
            </a:endParaRPr>
          </a:p>
          <a:p>
            <a:pPr marL="822960" lvl="3" indent="274320">
              <a:spcBef>
                <a:spcPts val="1200"/>
              </a:spcBef>
              <a:buFont typeface="Wingdings" pitchFamily="2" charset="2"/>
              <a:buChar char="ü"/>
            </a:pPr>
            <a:r>
              <a:rPr lang="en-US" sz="2000" dirty="0" smtClean="0">
                <a:solidFill>
                  <a:srgbClr val="003777"/>
                </a:solidFill>
                <a:latin typeface="Trebuchet MS Bold" pitchFamily="34" charset="0"/>
              </a:rPr>
              <a:t>JASMINE;</a:t>
            </a:r>
            <a:endParaRPr lang="en-US" sz="2000" dirty="0">
              <a:solidFill>
                <a:srgbClr val="003777"/>
              </a:solidFill>
              <a:latin typeface="Trebuchet MS Bold" pitchFamily="34" charset="0"/>
            </a:endParaRPr>
          </a:p>
          <a:p>
            <a:pPr marL="822960" lvl="3" indent="274320">
              <a:spcBef>
                <a:spcPts val="1200"/>
              </a:spcBef>
              <a:buFont typeface="Wingdings" pitchFamily="2" charset="2"/>
              <a:buChar char="ü"/>
            </a:pPr>
            <a:r>
              <a:rPr lang="en-US" sz="2000" dirty="0" smtClean="0">
                <a:solidFill>
                  <a:srgbClr val="003777"/>
                </a:solidFill>
                <a:latin typeface="Trebuchet MS Bold" pitchFamily="34" charset="0"/>
              </a:rPr>
              <a:t>JASPERS;</a:t>
            </a:r>
            <a:r>
              <a:rPr lang="en-GB" sz="2000" dirty="0" smtClean="0">
                <a:solidFill>
                  <a:srgbClr val="003777"/>
                </a:solidFill>
                <a:latin typeface="Trebuchet MS Bold" pitchFamily="34" charset="0"/>
              </a:rPr>
              <a:t> </a:t>
            </a:r>
          </a:p>
          <a:p>
            <a:pPr lvl="1" indent="274320">
              <a:spcBef>
                <a:spcPts val="1200"/>
              </a:spcBef>
              <a:buFont typeface="Arial" pitchFamily="34" charset="0"/>
              <a:buChar char="•"/>
            </a:pPr>
            <a:r>
              <a:rPr lang="en-GB" sz="2000" dirty="0" smtClean="0">
                <a:solidFill>
                  <a:srgbClr val="003777"/>
                </a:solidFill>
                <a:latin typeface="Trebuchet MS Bold" pitchFamily="34" charset="0"/>
              </a:rPr>
              <a:t>Commercial banks (micro credits, small loans, guarantees);</a:t>
            </a:r>
          </a:p>
          <a:p>
            <a:pPr lvl="1" indent="274320">
              <a:spcBef>
                <a:spcPts val="1200"/>
              </a:spcBef>
              <a:buFont typeface="Arial" pitchFamily="34" charset="0"/>
              <a:buChar char="•"/>
            </a:pPr>
            <a:r>
              <a:rPr lang="en-GB" sz="2000" dirty="0" smtClean="0">
                <a:solidFill>
                  <a:srgbClr val="003777"/>
                </a:solidFill>
                <a:latin typeface="Trebuchet MS Bold" pitchFamily="34" charset="0"/>
              </a:rPr>
              <a:t>State programmes;</a:t>
            </a:r>
            <a:endParaRPr lang="en-GB" sz="2000" dirty="0">
              <a:solidFill>
                <a:srgbClr val="003777"/>
              </a:solidFill>
              <a:latin typeface="Trebuchet MS Bold" pitchFamily="34" charset="0"/>
            </a:endParaRPr>
          </a:p>
          <a:p>
            <a:pPr lvl="1" indent="274320">
              <a:spcBef>
                <a:spcPts val="1200"/>
              </a:spcBef>
              <a:buFont typeface="Arial" pitchFamily="34" charset="0"/>
              <a:buChar char="•"/>
            </a:pPr>
            <a:r>
              <a:rPr lang="en-US" sz="2000" dirty="0" smtClean="0">
                <a:solidFill>
                  <a:srgbClr val="003777"/>
                </a:solidFill>
                <a:latin typeface="Trebuchet MS Bold" pitchFamily="34" charset="0"/>
              </a:rPr>
              <a:t>Own resources.</a:t>
            </a:r>
            <a:endParaRPr lang="en-GB" sz="2000" dirty="0">
              <a:solidFill>
                <a:srgbClr val="003777"/>
              </a:solidFill>
              <a:latin typeface="Trebuchet MS Bold" pitchFamily="34" charset="0"/>
            </a:endParaRPr>
          </a:p>
          <a:p>
            <a:pPr marL="457200" lvl="3">
              <a:spcBef>
                <a:spcPts val="1200"/>
              </a:spcBef>
            </a:pPr>
            <a:endParaRPr lang="en-GB" sz="2000" dirty="0">
              <a:solidFill>
                <a:srgbClr val="003777"/>
              </a:solidFill>
              <a:latin typeface="Trebuchet MS Bold" pitchFamily="34" charset="0"/>
            </a:endParaRPr>
          </a:p>
          <a:p>
            <a:pPr marL="457200" lvl="3">
              <a:spcBef>
                <a:spcPts val="1200"/>
              </a:spcBef>
              <a:buFont typeface="Wingdings" pitchFamily="2" charset="2"/>
              <a:buChar char="ü"/>
            </a:pPr>
            <a:endParaRPr lang="en-GB" sz="2000" dirty="0">
              <a:solidFill>
                <a:srgbClr val="003777"/>
              </a:solidFill>
              <a:latin typeface="Trebuchet MS Bold" pitchFamily="34" charset="0"/>
            </a:endParaRPr>
          </a:p>
          <a:p>
            <a:pPr lvl="1">
              <a:spcBef>
                <a:spcPts val="1200"/>
              </a:spcBef>
            </a:pPr>
            <a:endParaRPr lang="en-GB" sz="2000" dirty="0">
              <a:solidFill>
                <a:srgbClr val="003777"/>
              </a:solidFill>
              <a:latin typeface="Trebuchet MS Bold"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7171"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7172" name="Textfeld 10"/>
          <p:cNvSpPr txBox="1">
            <a:spLocks noChangeArrowheads="1"/>
          </p:cNvSpPr>
          <p:nvPr/>
        </p:nvSpPr>
        <p:spPr bwMode="auto">
          <a:xfrm>
            <a:off x="407988" y="1143000"/>
            <a:ext cx="8378825" cy="5257800"/>
          </a:xfrm>
          <a:prstGeom prst="rect">
            <a:avLst/>
          </a:prstGeom>
          <a:noFill/>
          <a:ln w="9525">
            <a:noFill/>
            <a:miter lim="800000"/>
            <a:headEnd/>
            <a:tailEnd/>
          </a:ln>
        </p:spPr>
        <p:txBody>
          <a:bodyPr wrap="none"/>
          <a:lstStyle/>
          <a:p>
            <a:endParaRPr lang="en-GB" sz="2400" dirty="0">
              <a:solidFill>
                <a:srgbClr val="003777"/>
              </a:solidFill>
              <a:latin typeface="Trebuchet MS Bold" pitchFamily="34" charset="0"/>
            </a:endParaRPr>
          </a:p>
          <a:p>
            <a:r>
              <a:rPr lang="en-GB" sz="2400" dirty="0" smtClean="0">
                <a:solidFill>
                  <a:srgbClr val="003777"/>
                </a:solidFill>
                <a:latin typeface="Trebuchet MS Bold" pitchFamily="34" charset="0"/>
              </a:rPr>
              <a:t>Objectives of the regional development programmes:</a:t>
            </a:r>
            <a:endParaRPr lang="en-GB" sz="2400" dirty="0">
              <a:solidFill>
                <a:srgbClr val="003777"/>
              </a:solidFill>
              <a:latin typeface="Trebuchet MS Bold" pitchFamily="34" charset="0"/>
            </a:endParaRPr>
          </a:p>
          <a:p>
            <a:endParaRPr lang="en-GB" sz="2000" dirty="0">
              <a:latin typeface="Trebuchet MS Bold" pitchFamily="34" charset="0"/>
            </a:endParaRPr>
          </a:p>
          <a:p>
            <a:pPr lvl="1" indent="274320">
              <a:spcBef>
                <a:spcPts val="1200"/>
              </a:spcBef>
              <a:buFont typeface="Arial" pitchFamily="34" charset="0"/>
              <a:buChar char="•"/>
            </a:pPr>
            <a:r>
              <a:rPr lang="en-GB" sz="2000" dirty="0" smtClean="0">
                <a:solidFill>
                  <a:srgbClr val="003777"/>
                </a:solidFill>
                <a:latin typeface="Trebuchet MS Bold" pitchFamily="34" charset="0"/>
              </a:rPr>
              <a:t>EU </a:t>
            </a:r>
            <a:r>
              <a:rPr lang="en-GB" sz="2000" dirty="0">
                <a:solidFill>
                  <a:srgbClr val="003777"/>
                </a:solidFill>
                <a:latin typeface="Trebuchet MS Bold" pitchFamily="34" charset="0"/>
              </a:rPr>
              <a:t>financing </a:t>
            </a:r>
            <a:r>
              <a:rPr lang="en-GB" sz="2000" dirty="0" smtClean="0">
                <a:solidFill>
                  <a:srgbClr val="003777"/>
                </a:solidFill>
                <a:latin typeface="Trebuchet MS Bold" pitchFamily="34" charset="0"/>
              </a:rPr>
              <a:t>objectives:</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Convergence </a:t>
            </a:r>
            <a:r>
              <a:rPr lang="en-GB" sz="2000" dirty="0">
                <a:solidFill>
                  <a:srgbClr val="003777"/>
                </a:solidFill>
                <a:latin typeface="Trebuchet MS Bold" pitchFamily="34" charset="0"/>
              </a:rPr>
              <a:t>(Objective 1</a:t>
            </a:r>
            <a:r>
              <a:rPr lang="en-GB" sz="2000" dirty="0" smtClean="0">
                <a:solidFill>
                  <a:srgbClr val="003777"/>
                </a:solidFill>
                <a:latin typeface="Trebuchet MS Bold" pitchFamily="34" charset="0"/>
              </a:rPr>
              <a:t>);</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Regional Competitiveness and Employment (</a:t>
            </a:r>
            <a:r>
              <a:rPr lang="en-GB" sz="2000" dirty="0">
                <a:solidFill>
                  <a:srgbClr val="003777"/>
                </a:solidFill>
                <a:latin typeface="Trebuchet MS Bold" pitchFamily="34" charset="0"/>
              </a:rPr>
              <a:t>Objective 2</a:t>
            </a:r>
            <a:r>
              <a:rPr lang="en-GB" sz="2000" dirty="0" smtClean="0">
                <a:solidFill>
                  <a:srgbClr val="003777"/>
                </a:solidFill>
                <a:latin typeface="Trebuchet MS Bold" pitchFamily="34" charset="0"/>
              </a:rPr>
              <a:t>);</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European Territorial Cooperation (</a:t>
            </a:r>
            <a:r>
              <a:rPr lang="en-GB" sz="2000" dirty="0">
                <a:solidFill>
                  <a:srgbClr val="003777"/>
                </a:solidFill>
                <a:latin typeface="Trebuchet MS Bold" pitchFamily="34" charset="0"/>
              </a:rPr>
              <a:t>Objective 3</a:t>
            </a:r>
            <a:r>
              <a:rPr lang="en-GB" sz="2000" dirty="0" smtClean="0">
                <a:solidFill>
                  <a:srgbClr val="003777"/>
                </a:solidFill>
                <a:latin typeface="Trebuchet MS Bold" pitchFamily="34" charset="0"/>
              </a:rPr>
              <a:t>);</a:t>
            </a:r>
            <a:endParaRPr lang="en-GB" sz="2000" dirty="0">
              <a:solidFill>
                <a:srgbClr val="003777"/>
              </a:solidFill>
              <a:latin typeface="Trebuchet MS Bold" pitchFamily="34" charset="0"/>
            </a:endParaRPr>
          </a:p>
          <a:p>
            <a:pPr marL="0" lvl="2">
              <a:spcBef>
                <a:spcPts val="1200"/>
              </a:spcBef>
            </a:pPr>
            <a:endParaRPr lang="en-GB" sz="2000" dirty="0">
              <a:solidFill>
                <a:srgbClr val="003777"/>
              </a:solidFill>
              <a:latin typeface="Trebuchet MS Bold" pitchFamily="34" charset="0"/>
            </a:endParaRPr>
          </a:p>
          <a:p>
            <a:pPr lvl="1" indent="274320">
              <a:spcBef>
                <a:spcPts val="1200"/>
              </a:spcBef>
              <a:buFont typeface="Arial" pitchFamily="34" charset="0"/>
              <a:buChar char="•"/>
            </a:pPr>
            <a:r>
              <a:rPr lang="en-GB" sz="2000" dirty="0" smtClean="0">
                <a:solidFill>
                  <a:srgbClr val="003777"/>
                </a:solidFill>
                <a:latin typeface="Trebuchet MS Bold" pitchFamily="34" charset="0"/>
              </a:rPr>
              <a:t>EU funds:</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European </a:t>
            </a:r>
            <a:r>
              <a:rPr lang="en-GB" sz="2000" dirty="0">
                <a:solidFill>
                  <a:srgbClr val="003777"/>
                </a:solidFill>
                <a:latin typeface="Trebuchet MS Bold" pitchFamily="34" charset="0"/>
              </a:rPr>
              <a:t>Regional Development </a:t>
            </a:r>
            <a:r>
              <a:rPr lang="en-GB" sz="2000" dirty="0" smtClean="0">
                <a:solidFill>
                  <a:srgbClr val="003777"/>
                </a:solidFill>
                <a:latin typeface="Trebuchet MS Bold" pitchFamily="34" charset="0"/>
              </a:rPr>
              <a:t>Fund;</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European </a:t>
            </a:r>
            <a:r>
              <a:rPr lang="en-GB" sz="2000" dirty="0">
                <a:solidFill>
                  <a:srgbClr val="003777"/>
                </a:solidFill>
                <a:latin typeface="Trebuchet MS Bold" pitchFamily="34" charset="0"/>
              </a:rPr>
              <a:t>Social </a:t>
            </a:r>
            <a:r>
              <a:rPr lang="en-GB" sz="2000" dirty="0" smtClean="0">
                <a:solidFill>
                  <a:srgbClr val="003777"/>
                </a:solidFill>
                <a:latin typeface="Trebuchet MS Bold" pitchFamily="34" charset="0"/>
              </a:rPr>
              <a:t>Fund;</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Cohesion Fund.</a:t>
            </a:r>
            <a:endParaRPr lang="en-GB" sz="2000" dirty="0">
              <a:solidFill>
                <a:srgbClr val="003777"/>
              </a:solidFill>
              <a:latin typeface="Trebuchet MS Bold" pitchFamily="34" charset="0"/>
            </a:endParaRPr>
          </a:p>
          <a:p>
            <a:pPr lvl="1"/>
            <a:endParaRPr lang="en-GB" sz="2000" dirty="0">
              <a:solidFill>
                <a:srgbClr val="003777"/>
              </a:solidFill>
              <a:latin typeface="Trebuchet MS Bol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8195"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8196" name="Textfeld 10"/>
          <p:cNvSpPr txBox="1">
            <a:spLocks noChangeArrowheads="1"/>
          </p:cNvSpPr>
          <p:nvPr/>
        </p:nvSpPr>
        <p:spPr bwMode="auto">
          <a:xfrm>
            <a:off x="407988" y="1143000"/>
            <a:ext cx="8378825" cy="5257800"/>
          </a:xfrm>
          <a:prstGeom prst="rect">
            <a:avLst/>
          </a:prstGeom>
          <a:noFill/>
          <a:ln w="9525">
            <a:noFill/>
            <a:miter lim="800000"/>
            <a:headEnd/>
            <a:tailEnd/>
          </a:ln>
        </p:spPr>
        <p:txBody>
          <a:bodyPr wrap="none"/>
          <a:lstStyle/>
          <a:p>
            <a:endParaRPr lang="en-GB" sz="2400" dirty="0">
              <a:solidFill>
                <a:srgbClr val="003777"/>
              </a:solidFill>
              <a:latin typeface="Trebuchet MS Bold" pitchFamily="34" charset="0"/>
            </a:endParaRPr>
          </a:p>
          <a:p>
            <a:r>
              <a:rPr lang="en-GB" sz="2400" dirty="0" smtClean="0">
                <a:solidFill>
                  <a:srgbClr val="003777"/>
                </a:solidFill>
                <a:latin typeface="Trebuchet MS Bold" pitchFamily="34" charset="0"/>
              </a:rPr>
              <a:t>The regional development </a:t>
            </a:r>
            <a:r>
              <a:rPr lang="en-GB" sz="2400" dirty="0">
                <a:solidFill>
                  <a:srgbClr val="003777"/>
                </a:solidFill>
                <a:latin typeface="Trebuchet MS Bold" pitchFamily="34" charset="0"/>
              </a:rPr>
              <a:t>programmes </a:t>
            </a:r>
            <a:r>
              <a:rPr lang="en-GB" sz="2400" dirty="0" smtClean="0">
                <a:solidFill>
                  <a:srgbClr val="003777"/>
                </a:solidFill>
                <a:latin typeface="Trebuchet MS Bold" pitchFamily="34" charset="0"/>
              </a:rPr>
              <a:t>available:</a:t>
            </a:r>
            <a:endParaRPr lang="en-GB" sz="2400" dirty="0">
              <a:solidFill>
                <a:srgbClr val="003777"/>
              </a:solidFill>
              <a:latin typeface="Trebuchet MS Bold" pitchFamily="34" charset="0"/>
            </a:endParaRPr>
          </a:p>
          <a:p>
            <a:pPr lvl="1"/>
            <a:endParaRPr lang="en-US" sz="2000" b="1" dirty="0"/>
          </a:p>
          <a:p>
            <a:pPr lvl="1" indent="274320">
              <a:buFont typeface="Arial" pitchFamily="34" charset="0"/>
              <a:buChar char="•"/>
            </a:pPr>
            <a:r>
              <a:rPr lang="en-GB" sz="2000" dirty="0" smtClean="0">
                <a:solidFill>
                  <a:srgbClr val="003777"/>
                </a:solidFill>
                <a:latin typeface="Trebuchet MS Bold" pitchFamily="34" charset="0"/>
              </a:rPr>
              <a:t>EU programmes:</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National Programmes; </a:t>
            </a:r>
            <a:r>
              <a:rPr lang="en-GB" dirty="0" smtClean="0">
                <a:solidFill>
                  <a:srgbClr val="003777"/>
                </a:solidFill>
                <a:latin typeface="Trebuchet MS Bold" pitchFamily="34" charset="0"/>
              </a:rPr>
              <a:t> </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Transnational Cooperation Programme;</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Interregional Cooperation Programmes;</a:t>
            </a:r>
            <a:endParaRPr lang="en-GB" sz="2000" dirty="0">
              <a:solidFill>
                <a:srgbClr val="003777"/>
              </a:solidFill>
              <a:latin typeface="Trebuchet MS Bold" pitchFamily="34" charset="0"/>
            </a:endParaRPr>
          </a:p>
          <a:p>
            <a:pPr marL="822960" lvl="2" indent="274320">
              <a:spcBef>
                <a:spcPts val="1200"/>
              </a:spcBef>
              <a:buFont typeface="Wingdings" pitchFamily="2" charset="2"/>
              <a:buChar char="ü"/>
            </a:pPr>
            <a:r>
              <a:rPr lang="en-GB" sz="2000" dirty="0" smtClean="0">
                <a:solidFill>
                  <a:srgbClr val="003777"/>
                </a:solidFill>
                <a:latin typeface="Trebuchet MS Bold" pitchFamily="34" charset="0"/>
              </a:rPr>
              <a:t>Cross-border Cooperation Programmes;</a:t>
            </a:r>
            <a:endParaRPr lang="en-GB" sz="2000" dirty="0">
              <a:solidFill>
                <a:srgbClr val="003777"/>
              </a:solidFill>
              <a:latin typeface="Trebuchet MS Bold" pitchFamily="34" charset="0"/>
            </a:endParaRPr>
          </a:p>
          <a:p>
            <a:pPr lvl="2">
              <a:buFont typeface="Wingdings" pitchFamily="2" charset="2"/>
              <a:buChar char="ü"/>
            </a:pPr>
            <a:endParaRPr lang="en-GB" sz="2000" dirty="0">
              <a:solidFill>
                <a:srgbClr val="003777"/>
              </a:solidFill>
              <a:latin typeface="Trebuchet MS Bold" pitchFamily="34" charset="0"/>
            </a:endParaRPr>
          </a:p>
          <a:p>
            <a:pPr lvl="1" indent="274320">
              <a:buFont typeface="Arial" pitchFamily="34" charset="0"/>
              <a:buChar char="•"/>
            </a:pPr>
            <a:r>
              <a:rPr lang="en-GB" sz="2000" dirty="0" smtClean="0">
                <a:solidFill>
                  <a:srgbClr val="003777"/>
                </a:solidFill>
                <a:latin typeface="Trebuchet MS Bold" pitchFamily="34" charset="0"/>
              </a:rPr>
              <a:t>European </a:t>
            </a:r>
            <a:r>
              <a:rPr lang="en-GB" sz="2000" dirty="0">
                <a:solidFill>
                  <a:srgbClr val="003777"/>
                </a:solidFill>
                <a:latin typeface="Trebuchet MS Bold" pitchFamily="34" charset="0"/>
              </a:rPr>
              <a:t>Neighbourhood and Partnership </a:t>
            </a:r>
            <a:r>
              <a:rPr lang="en-GB" sz="2000" dirty="0" smtClean="0">
                <a:solidFill>
                  <a:srgbClr val="003777"/>
                </a:solidFill>
                <a:latin typeface="Trebuchet MS Bold" pitchFamily="34" charset="0"/>
              </a:rPr>
              <a:t>Instrument.</a:t>
            </a:r>
            <a:r>
              <a:rPr lang="en-GB" dirty="0" smtClean="0">
                <a:solidFill>
                  <a:srgbClr val="003777"/>
                </a:solidFill>
                <a:latin typeface="Trebuchet MS Bold" pitchFamily="34" charset="0"/>
              </a:rPr>
              <a:t> </a:t>
            </a:r>
            <a:endParaRPr lang="en-GB" dirty="0">
              <a:solidFill>
                <a:srgbClr val="003777"/>
              </a:solidFill>
              <a:latin typeface="Trebuchet MS Bold" pitchFamily="34" charset="0"/>
            </a:endParaRPr>
          </a:p>
          <a:p>
            <a:pPr lvl="1"/>
            <a:endParaRPr lang="en-GB" sz="2000" dirty="0">
              <a:solidFill>
                <a:srgbClr val="003777"/>
              </a:solidFill>
              <a:latin typeface="Trebuchet MS Bold" pitchFamily="34" charset="0"/>
            </a:endParaRPr>
          </a:p>
          <a:p>
            <a:pPr lvl="1"/>
            <a:endParaRPr lang="en-GB" sz="2000" dirty="0">
              <a:solidFill>
                <a:srgbClr val="003777"/>
              </a:solidFill>
              <a:latin typeface="Trebuchet MS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8195"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8196" name="Textfeld 10"/>
          <p:cNvSpPr txBox="1">
            <a:spLocks noChangeArrowheads="1"/>
          </p:cNvSpPr>
          <p:nvPr/>
        </p:nvSpPr>
        <p:spPr bwMode="auto">
          <a:xfrm>
            <a:off x="407988" y="980728"/>
            <a:ext cx="8378825" cy="5420072"/>
          </a:xfrm>
          <a:prstGeom prst="rect">
            <a:avLst/>
          </a:prstGeom>
          <a:noFill/>
          <a:ln w="9525">
            <a:noFill/>
            <a:miter lim="800000"/>
            <a:headEnd/>
            <a:tailEnd/>
          </a:ln>
        </p:spPr>
        <p:txBody>
          <a:bodyPr wrap="none"/>
          <a:lstStyle/>
          <a:p>
            <a:r>
              <a:rPr lang="en-GB" sz="2400" dirty="0" smtClean="0">
                <a:solidFill>
                  <a:srgbClr val="003777"/>
                </a:solidFill>
                <a:latin typeface="Trebuchet MS Bold" pitchFamily="34" charset="0"/>
              </a:rPr>
              <a:t>Information on funds and financial sources:</a:t>
            </a:r>
            <a:endParaRPr lang="en-US" sz="2000" b="1" dirty="0" smtClean="0">
              <a:latin typeface="Trebuchet MS Bold" pitchFamily="34" charset="0"/>
            </a:endParaRPr>
          </a:p>
          <a:p>
            <a:endParaRPr lang="en-US" sz="2000" b="1" dirty="0">
              <a:solidFill>
                <a:srgbClr val="003777"/>
              </a:solidFill>
              <a:latin typeface="Trebuchet MS Bold" pitchFamily="34" charset="0"/>
            </a:endParaRPr>
          </a:p>
          <a:p>
            <a:endParaRPr lang="en-GB" sz="2400" dirty="0">
              <a:solidFill>
                <a:srgbClr val="003777"/>
              </a:solidFill>
              <a:latin typeface="Trebuchet MS Bold" pitchFamily="34" charset="0"/>
            </a:endParaRPr>
          </a:p>
        </p:txBody>
      </p:sp>
      <p:graphicFrame>
        <p:nvGraphicFramePr>
          <p:cNvPr id="5" name="Table 4"/>
          <p:cNvGraphicFramePr>
            <a:graphicFrameLocks noGrp="1"/>
          </p:cNvGraphicFramePr>
          <p:nvPr/>
        </p:nvGraphicFramePr>
        <p:xfrm>
          <a:off x="371472" y="1484782"/>
          <a:ext cx="8415343" cy="5077080"/>
        </p:xfrm>
        <a:graphic>
          <a:graphicData uri="http://schemas.openxmlformats.org/drawingml/2006/table">
            <a:tbl>
              <a:tblPr/>
              <a:tblGrid>
                <a:gridCol w="1247804"/>
                <a:gridCol w="1423242"/>
                <a:gridCol w="1516324"/>
                <a:gridCol w="266082"/>
                <a:gridCol w="212409"/>
                <a:gridCol w="212409"/>
                <a:gridCol w="212409"/>
                <a:gridCol w="263157"/>
                <a:gridCol w="212409"/>
                <a:gridCol w="264620"/>
                <a:gridCol w="262426"/>
                <a:gridCol w="212409"/>
                <a:gridCol w="396928"/>
                <a:gridCol w="328947"/>
                <a:gridCol w="329676"/>
                <a:gridCol w="396198"/>
                <a:gridCol w="328947"/>
                <a:gridCol w="328947"/>
              </a:tblGrid>
              <a:tr h="353349">
                <a:tc>
                  <a:txBody>
                    <a:bodyPr/>
                    <a:lstStyle/>
                    <a:p>
                      <a:pPr marL="0" marR="0">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Pillar</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I </a:t>
                      </a:r>
                      <a:br>
                        <a:rPr lang="en-US" sz="600" b="1" dirty="0">
                          <a:solidFill>
                            <a:srgbClr val="000000"/>
                          </a:solidFill>
                          <a:latin typeface="Trebuchet MS" pitchFamily="34" charset="0"/>
                          <a:ea typeface="Times New Roman"/>
                          <a:cs typeface="Times New Roman"/>
                        </a:rPr>
                      </a:br>
                      <a:r>
                        <a:rPr lang="en-US" sz="600" b="1" dirty="0">
                          <a:solidFill>
                            <a:srgbClr val="000000"/>
                          </a:solidFill>
                          <a:latin typeface="Trebuchet MS" pitchFamily="34" charset="0"/>
                          <a:ea typeface="Times New Roman"/>
                          <a:cs typeface="Times New Roman"/>
                        </a:rPr>
                        <a:t>ENVIRONMENTAL SUSTAINABILITY </a:t>
                      </a:r>
                      <a:endParaRPr lang="en-US" sz="600" dirty="0">
                        <a:latin typeface="Trebuchet MS" pitchFamily="34" charset="0"/>
                        <a:ea typeface="Calibri"/>
                        <a:cs typeface="Times New Roman"/>
                      </a:endParaRPr>
                    </a:p>
                  </a:txBody>
                  <a:tcPr marL="38484" marR="38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II </a:t>
                      </a:r>
                      <a:br>
                        <a:rPr lang="en-US" sz="600" b="1">
                          <a:solidFill>
                            <a:srgbClr val="000000"/>
                          </a:solidFill>
                          <a:latin typeface="Trebuchet MS" pitchFamily="34" charset="0"/>
                          <a:ea typeface="Times New Roman"/>
                          <a:cs typeface="Times New Roman"/>
                        </a:rPr>
                      </a:br>
                      <a:r>
                        <a:rPr lang="en-US" sz="600" b="1">
                          <a:solidFill>
                            <a:srgbClr val="000000"/>
                          </a:solidFill>
                          <a:latin typeface="Trebuchet MS" pitchFamily="34" charset="0"/>
                          <a:ea typeface="Times New Roman"/>
                          <a:cs typeface="Times New Roman"/>
                        </a:rPr>
                        <a:t>PROSPERITY</a:t>
                      </a:r>
                      <a:endParaRPr lang="en-US" sz="600">
                        <a:latin typeface="Trebuchet MS" pitchFamily="34" charset="0"/>
                        <a:ea typeface="Calibri"/>
                        <a:cs typeface="Times New Roman"/>
                      </a:endParaRPr>
                    </a:p>
                  </a:txBody>
                  <a:tcPr marL="38484" marR="38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3">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III </a:t>
                      </a:r>
                      <a:br>
                        <a:rPr lang="en-US" sz="600" b="1">
                          <a:solidFill>
                            <a:srgbClr val="000000"/>
                          </a:solidFill>
                          <a:latin typeface="Trebuchet MS" pitchFamily="34" charset="0"/>
                          <a:ea typeface="Times New Roman"/>
                          <a:cs typeface="Times New Roman"/>
                        </a:rPr>
                      </a:br>
                      <a:r>
                        <a:rPr lang="en-US" sz="600" b="1">
                          <a:solidFill>
                            <a:srgbClr val="000000"/>
                          </a:solidFill>
                          <a:latin typeface="Trebuchet MS" pitchFamily="34" charset="0"/>
                          <a:ea typeface="Times New Roman"/>
                          <a:cs typeface="Times New Roman"/>
                        </a:rPr>
                        <a:t>ACCESSIBLITY AND ATTRACTIVENESS</a:t>
                      </a:r>
                      <a:endParaRPr lang="en-US" sz="600">
                        <a:latin typeface="Trebuchet MS" pitchFamily="34" charset="0"/>
                        <a:ea typeface="Calibri"/>
                        <a:cs typeface="Times New Roman"/>
                      </a:endParaRPr>
                    </a:p>
                  </a:txBody>
                  <a:tcPr marL="38484" marR="38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hMerge="1">
                  <a:txBody>
                    <a:bodyPr/>
                    <a:lstStyle/>
                    <a:p>
                      <a:endParaRPr lang="en-GB"/>
                    </a:p>
                  </a:txBody>
                  <a:tcPr/>
                </a:tc>
                <a:tc hMerge="1">
                  <a:txBody>
                    <a:bodyPr/>
                    <a:lstStyle/>
                    <a:p>
                      <a:endParaRPr lang="en-GB"/>
                    </a:p>
                  </a:txBody>
                  <a:tcPr/>
                </a:tc>
                <a:tc gridSpan="3">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VI </a:t>
                      </a:r>
                      <a:br>
                        <a:rPr lang="en-US" sz="600" b="1">
                          <a:solidFill>
                            <a:srgbClr val="000000"/>
                          </a:solidFill>
                          <a:latin typeface="Trebuchet MS" pitchFamily="34" charset="0"/>
                          <a:ea typeface="Times New Roman"/>
                          <a:cs typeface="Times New Roman"/>
                        </a:rPr>
                      </a:br>
                      <a:r>
                        <a:rPr lang="en-US" sz="600" b="1">
                          <a:solidFill>
                            <a:srgbClr val="000000"/>
                          </a:solidFill>
                          <a:latin typeface="Trebuchet MS" pitchFamily="34" charset="0"/>
                          <a:ea typeface="Times New Roman"/>
                          <a:cs typeface="Times New Roman"/>
                        </a:rPr>
                        <a:t>SAFETY AND SECURITY </a:t>
                      </a:r>
                      <a:endParaRPr lang="en-US" sz="600">
                        <a:latin typeface="Trebuchet MS" pitchFamily="34" charset="0"/>
                        <a:ea typeface="Calibri"/>
                        <a:cs typeface="Times New Roman"/>
                      </a:endParaRPr>
                    </a:p>
                  </a:txBody>
                  <a:tcPr marL="38484" marR="384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en-GB"/>
                    </a:p>
                  </a:txBody>
                  <a:tcPr/>
                </a:tc>
                <a:tc hMerge="1">
                  <a:txBody>
                    <a:bodyPr/>
                    <a:lstStyle/>
                    <a:p>
                      <a:endParaRPr lang="en-GB"/>
                    </a:p>
                  </a:txBody>
                  <a:tcPr/>
                </a:tc>
              </a:tr>
              <a:tr h="132506">
                <a:tc rowSpan="2">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Programme</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Objective</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Priority area</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1</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marL="0" marR="0" algn="ct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2</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marL="0" marR="0" algn="ct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3</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marL="0" marR="0" algn="ct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4</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marL="0" marR="0" algn="ct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5</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rowSpan="2">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6</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rowSpan="2">
                  <a:txBody>
                    <a:bodyPr/>
                    <a:lstStyle/>
                    <a:p>
                      <a:pPr marL="0" marR="0" algn="ct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7</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rowSpan="2">
                  <a:txBody>
                    <a:bodyPr/>
                    <a:lstStyle/>
                    <a:p>
                      <a:pPr marL="0" marR="0" algn="ct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8</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rowSpan="2">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9</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rowSpan="2">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10</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11</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12</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rowSpan="2">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13</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0" marR="0" algn="ctr">
                        <a:lnSpc>
                          <a:spcPct val="115000"/>
                        </a:lnSpc>
                        <a:spcBef>
                          <a:spcPts val="0"/>
                        </a:spcBef>
                        <a:spcAft>
                          <a:spcPts val="0"/>
                        </a:spcAft>
                      </a:pPr>
                      <a:r>
                        <a:rPr lang="en-US" sz="600" b="1">
                          <a:solidFill>
                            <a:srgbClr val="000000"/>
                          </a:solidFill>
                          <a:latin typeface="Trebuchet MS" pitchFamily="34" charset="0"/>
                          <a:ea typeface="Times New Roman"/>
                          <a:cs typeface="Times New Roman"/>
                        </a:rPr>
                        <a:t>14</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0" marR="0" algn="ctr">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15</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52383">
                <a:tc vMerge="1">
                  <a:txBody>
                    <a:bodyPr/>
                    <a:lstStyle/>
                    <a:p>
                      <a:endParaRPr lang="en-GB"/>
                    </a:p>
                  </a:txBody>
                  <a:tcPr/>
                </a:tc>
                <a:tc vMerge="1">
                  <a:txBody>
                    <a:bodyPr/>
                    <a:lstStyle/>
                    <a:p>
                      <a:endParaRPr lang="en-GB"/>
                    </a:p>
                  </a:txBody>
                  <a:tcPr/>
                </a:tc>
                <a:tc>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Priorities</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r h="132506">
                <a:tc gridSpan="3">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European Territorial </a:t>
                      </a:r>
                      <a:r>
                        <a:rPr lang="en-US" sz="600" b="1" dirty="0" smtClean="0">
                          <a:solidFill>
                            <a:srgbClr val="000000"/>
                          </a:solidFill>
                          <a:latin typeface="Trebuchet MS" pitchFamily="34" charset="0"/>
                          <a:ea typeface="Times New Roman"/>
                          <a:cs typeface="Times New Roman"/>
                        </a:rPr>
                        <a:t>Cooperation Programmes - Transnational Programme</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682670">
                <a:tc>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Baltic Sea Region Programme 2007-2013</a:t>
                      </a:r>
                      <a:br>
                        <a:rPr lang="en-US" sz="600" b="1" dirty="0">
                          <a:solidFill>
                            <a:srgbClr val="000000"/>
                          </a:solidFill>
                          <a:latin typeface="Trebuchet MS" pitchFamily="34" charset="0"/>
                          <a:ea typeface="Times New Roman"/>
                          <a:cs typeface="Times New Roman"/>
                        </a:rPr>
                      </a:br>
                      <a:r>
                        <a:rPr lang="en-US" sz="600" b="1" u="sng" dirty="0">
                          <a:solidFill>
                            <a:srgbClr val="538ED5"/>
                          </a:solidFill>
                          <a:latin typeface="Trebuchet MS" pitchFamily="34" charset="0"/>
                          <a:ea typeface="Times New Roman"/>
                          <a:cs typeface="Times New Roman"/>
                        </a:rPr>
                        <a:t>www.eu.baltic.net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To strengthen development towards a sustainable, competitive and territorially integrated Baltic Sea region by connecting potentials over the borders.</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Programme priorities:</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1) Fostering innovations;</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2) Internal and external accessibility;</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3) Baltic Sea as a common resource;</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4) Attractive &amp; competitive cities and regions.</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x</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x</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x</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x</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x</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70668">
                <a:tc gridSpan="3">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European Territorial </a:t>
                      </a:r>
                      <a:r>
                        <a:rPr lang="en-US" sz="600" b="1" dirty="0" smtClean="0">
                          <a:solidFill>
                            <a:srgbClr val="000000"/>
                          </a:solidFill>
                          <a:latin typeface="Trebuchet MS" pitchFamily="34" charset="0"/>
                          <a:ea typeface="Times New Roman"/>
                          <a:cs typeface="Times New Roman"/>
                        </a:rPr>
                        <a:t>Cooperation Programmes - Cross-border Cooperation Programmes</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682670">
                <a:tc>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Central Baltic INTERREG IV A Programme 2007-2013</a:t>
                      </a:r>
                      <a:br>
                        <a:rPr lang="en-US" sz="600" b="1" dirty="0">
                          <a:solidFill>
                            <a:srgbClr val="000000"/>
                          </a:solidFill>
                          <a:latin typeface="Trebuchet MS" pitchFamily="34" charset="0"/>
                          <a:ea typeface="Times New Roman"/>
                          <a:cs typeface="Times New Roman"/>
                        </a:rPr>
                      </a:br>
                      <a:r>
                        <a:rPr lang="en-US" sz="600" b="1" u="sng" dirty="0">
                          <a:solidFill>
                            <a:srgbClr val="538ED5"/>
                          </a:solidFill>
                          <a:latin typeface="Trebuchet MS" pitchFamily="34" charset="0"/>
                          <a:ea typeface="Times New Roman"/>
                          <a:cs typeface="Times New Roman"/>
                        </a:rPr>
                        <a:t>www.centralbaltic.eu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To create a globally </a:t>
                      </a:r>
                      <a:r>
                        <a:rPr lang="en-US" sz="600" dirty="0" err="1">
                          <a:solidFill>
                            <a:srgbClr val="000000"/>
                          </a:solidFill>
                          <a:latin typeface="Trebuchet MS" pitchFamily="34" charset="0"/>
                          <a:ea typeface="Times New Roman"/>
                          <a:cs typeface="Times New Roman"/>
                        </a:rPr>
                        <a:t>recognised</a:t>
                      </a:r>
                      <a:r>
                        <a:rPr lang="en-US" sz="600" dirty="0">
                          <a:solidFill>
                            <a:srgbClr val="000000"/>
                          </a:solidFill>
                          <a:latin typeface="Trebuchet MS" pitchFamily="34" charset="0"/>
                          <a:ea typeface="Times New Roman"/>
                          <a:cs typeface="Times New Roman"/>
                        </a:rPr>
                        <a:t>, dynamic,</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sustainable and competitive region that is attractive for business and visitors and where</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people want to live, work and invest.</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Programme priorities:</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1) Safe and healthy environment;</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2) Economically competitive and innovative region;</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3) Attractive and dynamic societies.</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x</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x</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x</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x</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768005">
                <a:tc>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Cross-Border Cooperation Programme "North" 2007-2013 </a:t>
                      </a:r>
                      <a:r>
                        <a:rPr lang="en-US" sz="600" b="1" u="sng" dirty="0">
                          <a:solidFill>
                            <a:srgbClr val="538ED5"/>
                          </a:solidFill>
                          <a:latin typeface="Trebuchet MS" pitchFamily="34" charset="0"/>
                          <a:ea typeface="Times New Roman"/>
                          <a:cs typeface="Times New Roman"/>
                        </a:rPr>
                        <a:t>www.bd.lst.se</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To strengthen the competitiveness and cohesion of the region.</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Programme priorities:</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1) Development of the Economy;</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2) Research, Development and Education; </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3) Regional Functionality and Identity;</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4) </a:t>
                      </a:r>
                      <a:r>
                        <a:rPr lang="en-US" sz="600" dirty="0" err="1">
                          <a:solidFill>
                            <a:srgbClr val="000000"/>
                          </a:solidFill>
                          <a:latin typeface="Trebuchet MS" pitchFamily="34" charset="0"/>
                          <a:ea typeface="Times New Roman"/>
                          <a:cs typeface="Times New Roman"/>
                        </a:rPr>
                        <a:t>Sápmi</a:t>
                      </a:r>
                      <a:r>
                        <a:rPr lang="en-US" sz="600" dirty="0">
                          <a:solidFill>
                            <a:srgbClr val="000000"/>
                          </a:solidFill>
                          <a:latin typeface="Trebuchet MS" pitchFamily="34" charset="0"/>
                          <a:ea typeface="Times New Roman"/>
                          <a:cs typeface="Times New Roman"/>
                        </a:rPr>
                        <a:t> – Unbounded Development.</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73793">
                <a:tc gridSpan="3">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Convergence and </a:t>
                      </a:r>
                      <a:r>
                        <a:rPr lang="en-US" sz="600" b="1" dirty="0" smtClean="0">
                          <a:solidFill>
                            <a:srgbClr val="000000"/>
                          </a:solidFill>
                          <a:latin typeface="Trebuchet MS" pitchFamily="34" charset="0"/>
                          <a:ea typeface="Times New Roman"/>
                          <a:cs typeface="Times New Roman"/>
                        </a:rPr>
                        <a:t>Competitiveness Programmes – </a:t>
                      </a:r>
                      <a:endParaRPr lang="en-US" sz="600" dirty="0">
                        <a:latin typeface="Trebuchet MS" pitchFamily="34" charset="0"/>
                        <a:ea typeface="Calibri"/>
                        <a:cs typeface="Times New Roman"/>
                      </a:endParaRPr>
                    </a:p>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Finland</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tc hMerge="1">
                  <a:txBody>
                    <a:bodyPr/>
                    <a:lstStyle/>
                    <a:p>
                      <a:endParaRPr lang="en-GB"/>
                    </a:p>
                  </a:txBody>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792011">
                <a:tc>
                  <a:txBody>
                    <a:bodyPr/>
                    <a:lstStyle/>
                    <a:p>
                      <a:pPr marL="0" marR="0">
                        <a:lnSpc>
                          <a:spcPct val="115000"/>
                        </a:lnSpc>
                        <a:spcBef>
                          <a:spcPts val="0"/>
                        </a:spcBef>
                        <a:spcAft>
                          <a:spcPts val="0"/>
                        </a:spcAft>
                      </a:pPr>
                      <a:r>
                        <a:rPr lang="en-US" sz="600" b="1" dirty="0">
                          <a:solidFill>
                            <a:srgbClr val="000000"/>
                          </a:solidFill>
                          <a:latin typeface="Trebuchet MS" pitchFamily="34" charset="0"/>
                          <a:ea typeface="Times New Roman"/>
                          <a:cs typeface="Times New Roman"/>
                        </a:rPr>
                        <a:t>Operational Programme 'Eastern Finland'</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Programme aims to build on the success of the previous programme and to continue alleviating the negative effects caused by the regional challenges and developing the competitiveness of the region based on its strengths by promoting the competitiveness of enterprises, by developing well-functioning innovation systems, and by improving the accessibility and attractiveness of the region. The vision is to make Eastern Finland a globally competitive and open environment for knowledge, entrepreneurship and living.</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Priority 1: Promotion of business activity</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Priority 2: Promotion of innovation activity and networking, and reinforcing knowledge structures</a:t>
                      </a:r>
                      <a:br>
                        <a:rPr lang="en-US" sz="600" dirty="0">
                          <a:solidFill>
                            <a:srgbClr val="000000"/>
                          </a:solidFill>
                          <a:latin typeface="Trebuchet MS" pitchFamily="34" charset="0"/>
                          <a:ea typeface="Times New Roman"/>
                          <a:cs typeface="Times New Roman"/>
                        </a:rPr>
                      </a:br>
                      <a:r>
                        <a:rPr lang="en-US" sz="600" dirty="0">
                          <a:solidFill>
                            <a:srgbClr val="000000"/>
                          </a:solidFill>
                          <a:latin typeface="Trebuchet MS" pitchFamily="34" charset="0"/>
                          <a:ea typeface="Times New Roman"/>
                          <a:cs typeface="Times New Roman"/>
                        </a:rPr>
                        <a:t>Priority 3: Improving regional accessibility and operational environments</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x</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600">
                          <a:solidFill>
                            <a:srgbClr val="000000"/>
                          </a:solidFill>
                          <a:latin typeface="Trebuchet MS" pitchFamily="34" charset="0"/>
                          <a:ea typeface="Times New Roman"/>
                          <a:cs typeface="Times New Roman"/>
                        </a:rPr>
                        <a:t> </a:t>
                      </a:r>
                      <a:endParaRPr lang="en-US" sz="60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Bef>
                          <a:spcPts val="0"/>
                        </a:spcBef>
                        <a:spcAft>
                          <a:spcPts val="0"/>
                        </a:spcAft>
                      </a:pPr>
                      <a:r>
                        <a:rPr lang="en-US" sz="600" dirty="0">
                          <a:solidFill>
                            <a:srgbClr val="000000"/>
                          </a:solidFill>
                          <a:latin typeface="Trebuchet MS" pitchFamily="34" charset="0"/>
                          <a:ea typeface="Times New Roman"/>
                          <a:cs typeface="Times New Roman"/>
                        </a:rPr>
                        <a:t> </a:t>
                      </a:r>
                      <a:endParaRPr lang="en-US" sz="600" dirty="0">
                        <a:latin typeface="Trebuchet MS" pitchFamily="34" charset="0"/>
                        <a:ea typeface="Calibri"/>
                        <a:cs typeface="Times New Roman"/>
                      </a:endParaRPr>
                    </a:p>
                  </a:txBody>
                  <a:tcPr marL="38484" marR="38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13315"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13316" name="Textfeld 10"/>
          <p:cNvSpPr txBox="1">
            <a:spLocks noChangeArrowheads="1"/>
          </p:cNvSpPr>
          <p:nvPr/>
        </p:nvSpPr>
        <p:spPr bwMode="auto">
          <a:xfrm>
            <a:off x="346075" y="1143000"/>
            <a:ext cx="8378825" cy="5257800"/>
          </a:xfrm>
          <a:prstGeom prst="rect">
            <a:avLst/>
          </a:prstGeom>
          <a:noFill/>
          <a:ln w="9525">
            <a:noFill/>
            <a:miter lim="800000"/>
            <a:headEnd/>
            <a:tailEnd/>
          </a:ln>
        </p:spPr>
        <p:txBody>
          <a:bodyPr wrap="none"/>
          <a:lstStyle/>
          <a:p>
            <a:pPr algn="just"/>
            <a:endParaRPr lang="en-GB" sz="2400" dirty="0">
              <a:solidFill>
                <a:srgbClr val="003777"/>
              </a:solidFill>
              <a:latin typeface="Trebuchet MS Bold" pitchFamily="34" charset="0"/>
            </a:endParaRPr>
          </a:p>
          <a:p>
            <a:pPr algn="just"/>
            <a:r>
              <a:rPr lang="en-GB" sz="2400" dirty="0" smtClean="0">
                <a:solidFill>
                  <a:srgbClr val="003777"/>
                </a:solidFill>
                <a:latin typeface="Trebuchet MS Bold" pitchFamily="34" charset="0"/>
              </a:rPr>
              <a:t>INTERACT II - who we are (1)?</a:t>
            </a:r>
          </a:p>
          <a:p>
            <a:pPr algn="just"/>
            <a:endParaRPr lang="en-GB" sz="2400" dirty="0">
              <a:solidFill>
                <a:srgbClr val="003777"/>
              </a:solidFill>
              <a:latin typeface="Trebuchet MS Bold" pitchFamily="34" charset="0"/>
            </a:endParaRPr>
          </a:p>
          <a:p>
            <a:pPr marL="457200" indent="274320" algn="just">
              <a:spcBef>
                <a:spcPts val="1200"/>
              </a:spcBef>
              <a:buFont typeface="Arial" pitchFamily="34" charset="0"/>
              <a:buChar char="•"/>
            </a:pPr>
            <a:r>
              <a:rPr lang="en-GB" sz="2000" dirty="0" smtClean="0">
                <a:solidFill>
                  <a:srgbClr val="003777"/>
                </a:solidFill>
                <a:latin typeface="Trebuchet MS Bold" pitchFamily="34" charset="0"/>
              </a:rPr>
              <a:t>Interregional Cooperation Programme under European Territorial </a:t>
            </a:r>
          </a:p>
          <a:p>
            <a:pPr marL="457200" indent="274320" algn="just">
              <a:spcBef>
                <a:spcPts val="0"/>
              </a:spcBef>
            </a:pPr>
            <a:r>
              <a:rPr lang="en-GB" sz="2000" dirty="0" smtClean="0">
                <a:solidFill>
                  <a:srgbClr val="003777"/>
                </a:solidFill>
                <a:latin typeface="Trebuchet MS Bold" pitchFamily="34" charset="0"/>
              </a:rPr>
              <a:t>Cooperation Objective.</a:t>
            </a:r>
          </a:p>
          <a:p>
            <a:pPr marL="457200" indent="274320" algn="just">
              <a:spcBef>
                <a:spcPts val="1200"/>
              </a:spcBef>
              <a:buFont typeface="Arial" pitchFamily="34" charset="0"/>
              <a:buChar char="•"/>
            </a:pPr>
            <a:r>
              <a:rPr lang="en-US" sz="2000" dirty="0" smtClean="0">
                <a:solidFill>
                  <a:srgbClr val="003777"/>
                </a:solidFill>
                <a:latin typeface="Trebuchet MS Bold" pitchFamily="34" charset="0"/>
              </a:rPr>
              <a:t>Overall objective - promote </a:t>
            </a:r>
            <a:r>
              <a:rPr lang="en-US" sz="2000" dirty="0">
                <a:solidFill>
                  <a:srgbClr val="003777"/>
                </a:solidFill>
                <a:latin typeface="Trebuchet MS Bold" pitchFamily="34" charset="0"/>
              </a:rPr>
              <a:t>and </a:t>
            </a:r>
            <a:r>
              <a:rPr lang="en-US" sz="2000" dirty="0" smtClean="0">
                <a:solidFill>
                  <a:srgbClr val="003777"/>
                </a:solidFill>
                <a:latin typeface="Trebuchet MS Bold" pitchFamily="34" charset="0"/>
              </a:rPr>
              <a:t>support </a:t>
            </a:r>
            <a:r>
              <a:rPr lang="en-US" sz="2000" dirty="0">
                <a:solidFill>
                  <a:srgbClr val="003777"/>
                </a:solidFill>
                <a:latin typeface="Trebuchet MS Bold" pitchFamily="34" charset="0"/>
              </a:rPr>
              <a:t>good governance of </a:t>
            </a:r>
            <a:endParaRPr lang="en-US" sz="2000" dirty="0" smtClean="0">
              <a:solidFill>
                <a:srgbClr val="003777"/>
              </a:solidFill>
              <a:latin typeface="Trebuchet MS Bold" pitchFamily="34" charset="0"/>
            </a:endParaRPr>
          </a:p>
          <a:p>
            <a:pPr marL="457200" indent="274320" algn="just">
              <a:spcBef>
                <a:spcPts val="0"/>
              </a:spcBef>
            </a:pPr>
            <a:r>
              <a:rPr lang="en-US" sz="2000" dirty="0" smtClean="0">
                <a:solidFill>
                  <a:srgbClr val="003777"/>
                </a:solidFill>
                <a:latin typeface="Trebuchet MS Bold" pitchFamily="34" charset="0"/>
              </a:rPr>
              <a:t>the European </a:t>
            </a:r>
            <a:r>
              <a:rPr lang="en-US" sz="2000" dirty="0">
                <a:solidFill>
                  <a:srgbClr val="003777"/>
                </a:solidFill>
                <a:latin typeface="Trebuchet MS Bold" pitchFamily="34" charset="0"/>
              </a:rPr>
              <a:t>Territorial Cooperation </a:t>
            </a:r>
            <a:r>
              <a:rPr lang="en-US" sz="2000" dirty="0" smtClean="0">
                <a:solidFill>
                  <a:srgbClr val="003777"/>
                </a:solidFill>
                <a:latin typeface="Trebuchet MS Bold" pitchFamily="34" charset="0"/>
              </a:rPr>
              <a:t>Programmes.</a:t>
            </a:r>
          </a:p>
          <a:p>
            <a:pPr marL="457200" indent="274320" algn="just">
              <a:spcBef>
                <a:spcPts val="1200"/>
              </a:spcBef>
              <a:buFont typeface="Arial" pitchFamily="34" charset="0"/>
              <a:buChar char="•"/>
            </a:pPr>
            <a:r>
              <a:rPr lang="en-GB" sz="2000" dirty="0" smtClean="0">
                <a:solidFill>
                  <a:srgbClr val="003777"/>
                </a:solidFill>
                <a:latin typeface="Trebuchet MS Bold" pitchFamily="34" charset="0"/>
              </a:rPr>
              <a:t>Act as a platform for exchange of information, experience, </a:t>
            </a:r>
          </a:p>
          <a:p>
            <a:pPr marL="457200" indent="274320" algn="just">
              <a:spcBef>
                <a:spcPts val="0"/>
              </a:spcBef>
            </a:pPr>
            <a:r>
              <a:rPr lang="en-GB" sz="2000" dirty="0" smtClean="0">
                <a:solidFill>
                  <a:srgbClr val="003777"/>
                </a:solidFill>
                <a:latin typeface="Trebuchet MS Bold" pitchFamily="34" charset="0"/>
              </a:rPr>
              <a:t>good practices.</a:t>
            </a:r>
          </a:p>
          <a:p>
            <a:pPr marL="457200" indent="274320" algn="just">
              <a:spcBef>
                <a:spcPts val="1200"/>
              </a:spcBef>
            </a:pPr>
            <a:endParaRPr lang="en-GB" sz="2000" dirty="0" smtClean="0">
              <a:solidFill>
                <a:srgbClr val="003777"/>
              </a:solidFill>
              <a:latin typeface="Trebuchet MS Bold" pitchFamily="34" charset="0"/>
            </a:endParaRPr>
          </a:p>
          <a:p>
            <a:pPr marL="457200" indent="274320" algn="just">
              <a:spcBef>
                <a:spcPts val="0"/>
              </a:spcBef>
            </a:pPr>
            <a:endParaRPr lang="en-GB" sz="2000" dirty="0" smtClean="0">
              <a:solidFill>
                <a:srgbClr val="003777"/>
              </a:solidFill>
              <a:latin typeface="Trebuchet MS Bold" pitchFamily="34" charset="0"/>
            </a:endParaRPr>
          </a:p>
          <a:p>
            <a:pPr marL="457200" indent="274320" algn="just">
              <a:spcBef>
                <a:spcPts val="0"/>
              </a:spcBef>
            </a:pPr>
            <a:endParaRPr lang="en-US" sz="2000" dirty="0">
              <a:solidFill>
                <a:srgbClr val="003777"/>
              </a:solidFill>
              <a:latin typeface="Trebuchet MS Bold" pitchFamily="34" charset="0"/>
            </a:endParaRPr>
          </a:p>
          <a:p>
            <a:pPr algn="just"/>
            <a:endParaRPr lang="en-US" sz="2000" dirty="0">
              <a:solidFill>
                <a:srgbClr val="003777"/>
              </a:solidFill>
              <a:latin typeface="Trebuchet MS Bold" pitchFamily="34" charset="0"/>
            </a:endParaRPr>
          </a:p>
          <a:p>
            <a:pPr algn="just"/>
            <a:endParaRPr lang="en-GB" sz="2000" dirty="0">
              <a:solidFill>
                <a:srgbClr val="003777"/>
              </a:solidFill>
              <a:latin typeface="Trebuchet MS Bold" pitchFamily="34" charset="0"/>
            </a:endParaRPr>
          </a:p>
          <a:p>
            <a:pPr algn="just"/>
            <a:endParaRPr lang="de-DE" sz="2000" dirty="0">
              <a:solidFill>
                <a:srgbClr val="003777"/>
              </a:solidFill>
              <a:latin typeface="Trebuchet MS Bold"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Bild 8"/>
          <p:cNvPicPr>
            <a:picLocks noChangeAspect="1"/>
          </p:cNvPicPr>
          <p:nvPr/>
        </p:nvPicPr>
        <p:blipFill>
          <a:blip r:embed="rId3"/>
          <a:srcRect/>
          <a:stretch>
            <a:fillRect/>
          </a:stretch>
        </p:blipFill>
        <p:spPr bwMode="auto">
          <a:xfrm>
            <a:off x="0" y="0"/>
            <a:ext cx="8724900" cy="787400"/>
          </a:xfrm>
          <a:prstGeom prst="rect">
            <a:avLst/>
          </a:prstGeom>
          <a:noFill/>
          <a:ln w="9525">
            <a:noFill/>
            <a:miter lim="800000"/>
            <a:headEnd/>
            <a:tailEnd/>
          </a:ln>
        </p:spPr>
      </p:pic>
      <p:sp>
        <p:nvSpPr>
          <p:cNvPr id="14339" name="Textfeld 9"/>
          <p:cNvSpPr txBox="1">
            <a:spLocks noChangeArrowheads="1"/>
          </p:cNvSpPr>
          <p:nvPr/>
        </p:nvSpPr>
        <p:spPr bwMode="auto">
          <a:xfrm>
            <a:off x="371475" y="315913"/>
            <a:ext cx="7248525" cy="369887"/>
          </a:xfrm>
          <a:prstGeom prst="rect">
            <a:avLst/>
          </a:prstGeom>
          <a:noFill/>
          <a:ln w="9525">
            <a:noFill/>
            <a:miter lim="800000"/>
            <a:headEnd/>
            <a:tailEnd/>
          </a:ln>
        </p:spPr>
        <p:txBody>
          <a:bodyPr>
            <a:spAutoFit/>
          </a:bodyPr>
          <a:lstStyle/>
          <a:p>
            <a:r>
              <a:rPr lang="en-GB">
                <a:solidFill>
                  <a:srgbClr val="003777"/>
                </a:solidFill>
                <a:latin typeface="Trebuchet MS" pitchFamily="34" charset="0"/>
              </a:rPr>
              <a:t>Financing possibilities: different solutions </a:t>
            </a:r>
          </a:p>
        </p:txBody>
      </p:sp>
      <p:sp>
        <p:nvSpPr>
          <p:cNvPr id="14340" name="Textfeld 10"/>
          <p:cNvSpPr txBox="1">
            <a:spLocks noChangeArrowheads="1"/>
          </p:cNvSpPr>
          <p:nvPr/>
        </p:nvSpPr>
        <p:spPr bwMode="auto">
          <a:xfrm>
            <a:off x="346075" y="787400"/>
            <a:ext cx="8378825" cy="5765800"/>
          </a:xfrm>
          <a:prstGeom prst="rect">
            <a:avLst/>
          </a:prstGeom>
          <a:noFill/>
          <a:ln w="9525">
            <a:noFill/>
            <a:miter lim="800000"/>
            <a:headEnd/>
            <a:tailEnd/>
          </a:ln>
        </p:spPr>
        <p:txBody>
          <a:bodyPr wrap="none"/>
          <a:lstStyle/>
          <a:p>
            <a:pPr algn="just"/>
            <a:endParaRPr lang="en-GB" sz="2400" dirty="0" smtClean="0">
              <a:solidFill>
                <a:srgbClr val="003777"/>
              </a:solidFill>
              <a:latin typeface="Trebuchet MS Bold" pitchFamily="34" charset="0"/>
            </a:endParaRPr>
          </a:p>
          <a:p>
            <a:pPr algn="just"/>
            <a:r>
              <a:rPr lang="en-GB" sz="2400" dirty="0" smtClean="0">
                <a:solidFill>
                  <a:srgbClr val="003777"/>
                </a:solidFill>
                <a:latin typeface="Trebuchet MS Bold" pitchFamily="34" charset="0"/>
              </a:rPr>
              <a:t>INTERACT II - who we are (2)?</a:t>
            </a:r>
            <a:endParaRPr lang="en-GB" sz="2400" dirty="0">
              <a:solidFill>
                <a:srgbClr val="003777"/>
              </a:solidFill>
              <a:latin typeface="Trebuchet MS Bold" pitchFamily="34" charset="0"/>
            </a:endParaRPr>
          </a:p>
          <a:p>
            <a:pPr algn="just"/>
            <a:endParaRPr lang="en-GB" sz="2400" dirty="0">
              <a:solidFill>
                <a:srgbClr val="003777"/>
              </a:solidFill>
              <a:latin typeface="Trebuchet MS Bold" pitchFamily="34" charset="0"/>
            </a:endParaRPr>
          </a:p>
          <a:p>
            <a:pPr algn="just"/>
            <a:endParaRPr lang="de-DE" sz="2000" dirty="0">
              <a:solidFill>
                <a:srgbClr val="003777"/>
              </a:solidFill>
              <a:latin typeface="Trebuchet MS Bold" pitchFamily="34" charset="0"/>
            </a:endParaRPr>
          </a:p>
        </p:txBody>
      </p:sp>
      <p:sp>
        <p:nvSpPr>
          <p:cNvPr id="5" name="Rectangle 8195"/>
          <p:cNvSpPr txBox="1">
            <a:spLocks noChangeArrowheads="1"/>
          </p:cNvSpPr>
          <p:nvPr/>
        </p:nvSpPr>
        <p:spPr bwMode="auto">
          <a:xfrm>
            <a:off x="371474" y="1817712"/>
            <a:ext cx="4486115" cy="4419600"/>
          </a:xfrm>
          <a:prstGeom prst="rect">
            <a:avLst/>
          </a:prstGeom>
          <a:noFill/>
          <a:ln w="9525">
            <a:noFill/>
            <a:miter lim="800000"/>
            <a:headEnd/>
            <a:tailEnd/>
          </a:ln>
        </p:spPr>
        <p:txBody>
          <a:bodyPr/>
          <a:lstStyle/>
          <a:p>
            <a:pPr marL="288000" indent="-288000">
              <a:spcBef>
                <a:spcPts val="600"/>
              </a:spcBef>
              <a:spcAft>
                <a:spcPts val="0"/>
              </a:spcAft>
              <a:defRPr/>
            </a:pPr>
            <a:r>
              <a:rPr lang="en-US" sz="2000" dirty="0" smtClean="0">
                <a:solidFill>
                  <a:srgbClr val="003777"/>
                </a:solidFill>
                <a:latin typeface="Trebuchet MS Bold" pitchFamily="34" charset="0"/>
                <a:ea typeface="ＭＳ Ｐゴシック" pitchFamily="-107" charset="-128"/>
                <a:cs typeface="+mn-cs"/>
              </a:rPr>
              <a:t>Delivering services for:</a:t>
            </a:r>
          </a:p>
          <a:p>
            <a:pPr marL="288000" indent="-288000">
              <a:spcBef>
                <a:spcPts val="1200"/>
              </a:spcBef>
              <a:spcAft>
                <a:spcPts val="0"/>
              </a:spcAft>
              <a:buFont typeface="Arial" pitchFamily="34" charset="0"/>
              <a:buChar char="•"/>
              <a:defRPr/>
            </a:pPr>
            <a:r>
              <a:rPr lang="en-US" sz="2000" dirty="0" smtClean="0">
                <a:solidFill>
                  <a:srgbClr val="003777"/>
                </a:solidFill>
                <a:latin typeface="Trebuchet MS Bold" pitchFamily="34" charset="0"/>
                <a:ea typeface="ＭＳ Ｐゴシック" pitchFamily="-107" charset="-128"/>
                <a:cs typeface="+mn-cs"/>
              </a:rPr>
              <a:t>52 Cross-border Cooperation programmes (CBC);</a:t>
            </a:r>
          </a:p>
          <a:p>
            <a:pPr marL="288000" indent="-288000">
              <a:spcBef>
                <a:spcPts val="1200"/>
              </a:spcBef>
              <a:spcAft>
                <a:spcPts val="0"/>
              </a:spcAft>
              <a:buFont typeface="Arial" pitchFamily="34" charset="0"/>
              <a:buChar char="•"/>
              <a:defRPr/>
            </a:pPr>
            <a:r>
              <a:rPr lang="en-US" sz="2000" dirty="0" smtClean="0">
                <a:solidFill>
                  <a:srgbClr val="003777"/>
                </a:solidFill>
                <a:latin typeface="Trebuchet MS Bold" pitchFamily="34" charset="0"/>
                <a:ea typeface="ＭＳ Ｐゴシック" pitchFamily="-107" charset="-128"/>
                <a:cs typeface="+mn-cs"/>
              </a:rPr>
              <a:t>13 Transnational Cooperation programmes;</a:t>
            </a:r>
          </a:p>
          <a:p>
            <a:pPr marL="288000" indent="-288000">
              <a:spcBef>
                <a:spcPts val="1200"/>
              </a:spcBef>
              <a:spcAft>
                <a:spcPts val="0"/>
              </a:spcAft>
              <a:buFont typeface="Arial" pitchFamily="34" charset="0"/>
              <a:buChar char="•"/>
              <a:defRPr/>
            </a:pPr>
            <a:r>
              <a:rPr lang="en-US" sz="2000" dirty="0" smtClean="0">
                <a:solidFill>
                  <a:srgbClr val="003777"/>
                </a:solidFill>
                <a:latin typeface="Trebuchet MS Bold" pitchFamily="34" charset="0"/>
                <a:ea typeface="ＭＳ Ｐゴシック" pitchFamily="-107" charset="-128"/>
                <a:cs typeface="+mn-cs"/>
              </a:rPr>
              <a:t>4 Interregional Cooperation programmes (INTERREG IVC, INTERACT II, URBACT II, ESPON);</a:t>
            </a:r>
          </a:p>
          <a:p>
            <a:pPr marL="288000" indent="-288000">
              <a:spcBef>
                <a:spcPts val="1200"/>
              </a:spcBef>
              <a:spcAft>
                <a:spcPts val="0"/>
              </a:spcAft>
              <a:buFont typeface="Arial" pitchFamily="34" charset="0"/>
              <a:buChar char="•"/>
              <a:defRPr/>
            </a:pPr>
            <a:r>
              <a:rPr lang="en-US" sz="2000" dirty="0">
                <a:solidFill>
                  <a:srgbClr val="003777"/>
                </a:solidFill>
                <a:latin typeface="Trebuchet MS Bold" pitchFamily="34" charset="0"/>
                <a:ea typeface="ＭＳ Ｐゴシック" pitchFamily="-107" charset="-128"/>
                <a:cs typeface="+mn-cs"/>
              </a:rPr>
              <a:t>13 </a:t>
            </a:r>
            <a:r>
              <a:rPr lang="en-US" sz="2000" dirty="0" smtClean="0">
                <a:solidFill>
                  <a:srgbClr val="003777"/>
                </a:solidFill>
                <a:latin typeface="Trebuchet MS Bold" pitchFamily="34" charset="0"/>
                <a:ea typeface="ＭＳ Ｐゴシック" pitchFamily="-107" charset="-128"/>
                <a:cs typeface="+mn-cs"/>
              </a:rPr>
              <a:t>Cross-border Cooperation programmes under European Neighborhood and </a:t>
            </a:r>
            <a:r>
              <a:rPr lang="en-US" sz="2000" dirty="0">
                <a:solidFill>
                  <a:srgbClr val="003777"/>
                </a:solidFill>
                <a:latin typeface="Trebuchet MS Bold" pitchFamily="34" charset="0"/>
                <a:ea typeface="ＭＳ Ｐゴシック" pitchFamily="-107" charset="-128"/>
                <a:cs typeface="+mn-cs"/>
              </a:rPr>
              <a:t>Partnership </a:t>
            </a:r>
            <a:r>
              <a:rPr lang="en-US" sz="2000" dirty="0" smtClean="0">
                <a:solidFill>
                  <a:srgbClr val="003777"/>
                </a:solidFill>
                <a:latin typeface="Trebuchet MS Bold" pitchFamily="34" charset="0"/>
                <a:ea typeface="ＭＳ Ｐゴシック" pitchFamily="-107" charset="-128"/>
                <a:cs typeface="+mn-cs"/>
              </a:rPr>
              <a:t>Instrument.</a:t>
            </a:r>
            <a:endParaRPr lang="en-US" sz="2000" dirty="0">
              <a:solidFill>
                <a:srgbClr val="003777"/>
              </a:solidFill>
              <a:latin typeface="Trebuchet MS Bold" pitchFamily="34" charset="0"/>
              <a:ea typeface="ＭＳ Ｐゴシック" pitchFamily="-107" charset="-128"/>
              <a:cs typeface="+mn-cs"/>
            </a:endParaRPr>
          </a:p>
          <a:p>
            <a:pPr marL="342900" indent="-342900">
              <a:spcBef>
                <a:spcPct val="20000"/>
              </a:spcBef>
              <a:buFont typeface="Wingdings" pitchFamily="2" charset="2"/>
              <a:buNone/>
              <a:defRPr/>
            </a:pPr>
            <a:endParaRPr lang="en-US" sz="2000" dirty="0" smtClean="0">
              <a:solidFill>
                <a:srgbClr val="191919"/>
              </a:solidFill>
              <a:latin typeface="Trebuchet MS Bold" pitchFamily="34" charset="0"/>
              <a:ea typeface="ＭＳ Ｐゴシック" pitchFamily="-110" charset="-128"/>
              <a:cs typeface="+mn-cs"/>
            </a:endParaRPr>
          </a:p>
          <a:p>
            <a:pPr marL="342900" indent="-342900">
              <a:spcBef>
                <a:spcPct val="20000"/>
              </a:spcBef>
              <a:buFont typeface="Wingdings" pitchFamily="2" charset="2"/>
              <a:buNone/>
              <a:defRPr/>
            </a:pPr>
            <a:endParaRPr lang="en-US" sz="2000" dirty="0" smtClean="0">
              <a:solidFill>
                <a:srgbClr val="191919"/>
              </a:solidFill>
              <a:latin typeface="Trebuchet MS Bold" pitchFamily="34" charset="0"/>
              <a:ea typeface="ＭＳ Ｐゴシック" pitchFamily="-110" charset="-128"/>
              <a:cs typeface="+mn-cs"/>
            </a:endParaRPr>
          </a:p>
          <a:p>
            <a:pPr marL="342900" indent="-342900">
              <a:spcBef>
                <a:spcPct val="20000"/>
              </a:spcBef>
              <a:buFont typeface="Wingdings" pitchFamily="2" charset="2"/>
              <a:buNone/>
              <a:defRPr/>
            </a:pPr>
            <a:endParaRPr lang="en-US" sz="2000" dirty="0" smtClean="0">
              <a:solidFill>
                <a:srgbClr val="191919"/>
              </a:solidFill>
              <a:latin typeface="Trebuchet MS Bold" pitchFamily="34" charset="0"/>
              <a:ea typeface="ＭＳ Ｐゴシック" pitchFamily="-110" charset="-128"/>
              <a:cs typeface="+mn-cs"/>
            </a:endParaRPr>
          </a:p>
          <a:p>
            <a:pPr marL="342900" indent="-342900">
              <a:spcBef>
                <a:spcPct val="20000"/>
              </a:spcBef>
              <a:buFont typeface="Wingdings" pitchFamily="2" charset="2"/>
              <a:buNone/>
              <a:defRPr/>
            </a:pPr>
            <a:endParaRPr lang="en-US" sz="2000" dirty="0" smtClean="0">
              <a:solidFill>
                <a:srgbClr val="191919"/>
              </a:solidFill>
              <a:latin typeface="Trebuchet MS Bold" pitchFamily="34" charset="0"/>
              <a:ea typeface="ＭＳ Ｐゴシック" pitchFamily="-110" charset="-128"/>
              <a:cs typeface="+mn-cs"/>
            </a:endParaRPr>
          </a:p>
          <a:p>
            <a:pPr marL="342900" indent="-342900">
              <a:spcBef>
                <a:spcPct val="20000"/>
              </a:spcBef>
              <a:buFont typeface="Wingdings" pitchFamily="2" charset="2"/>
              <a:buNone/>
              <a:defRPr/>
            </a:pPr>
            <a:endParaRPr lang="en-US" sz="2000" dirty="0" smtClean="0">
              <a:latin typeface="Trebuchet MS Bold" pitchFamily="34" charset="0"/>
              <a:ea typeface="ＭＳ Ｐゴシック" pitchFamily="-110" charset="-128"/>
              <a:cs typeface="+mn-cs"/>
            </a:endParaRPr>
          </a:p>
          <a:p>
            <a:pPr marL="342900" indent="-342900">
              <a:lnSpc>
                <a:spcPts val="1000"/>
              </a:lnSpc>
              <a:spcBef>
                <a:spcPts val="900"/>
              </a:spcBef>
              <a:spcAft>
                <a:spcPts val="500"/>
              </a:spcAft>
              <a:buClr>
                <a:schemeClr val="folHlink"/>
              </a:buClr>
              <a:buSzPct val="150000"/>
              <a:buFont typeface="Wingdings" pitchFamily="2" charset="2"/>
              <a:buNone/>
              <a:defRPr/>
            </a:pPr>
            <a:endParaRPr lang="en-US" sz="2000" dirty="0">
              <a:latin typeface="Trebuchet MS Bold" pitchFamily="34" charset="0"/>
              <a:ea typeface="ＭＳ Ｐゴシック" pitchFamily="-110" charset="-128"/>
              <a:cs typeface="+mn-cs"/>
            </a:endParaRPr>
          </a:p>
        </p:txBody>
      </p:sp>
      <p:grpSp>
        <p:nvGrpSpPr>
          <p:cNvPr id="2" name="Group 7"/>
          <p:cNvGrpSpPr>
            <a:grpSpLocks/>
          </p:cNvGrpSpPr>
          <p:nvPr/>
        </p:nvGrpSpPr>
        <p:grpSpPr bwMode="auto">
          <a:xfrm>
            <a:off x="4644007" y="1208088"/>
            <a:ext cx="4147567" cy="5421312"/>
            <a:chOff x="3911600" y="1208088"/>
            <a:chExt cx="5148263" cy="5421312"/>
          </a:xfrm>
        </p:grpSpPr>
        <p:pic>
          <p:nvPicPr>
            <p:cNvPr id="14343" name="Picture 16" descr="MAP_EU_Crossborder_Web.jpg"/>
            <p:cNvPicPr>
              <a:picLocks noChangeAspect="1"/>
            </p:cNvPicPr>
            <p:nvPr/>
          </p:nvPicPr>
          <p:blipFill>
            <a:blip r:embed="rId4"/>
            <a:srcRect/>
            <a:stretch>
              <a:fillRect/>
            </a:stretch>
          </p:blipFill>
          <p:spPr bwMode="auto">
            <a:xfrm>
              <a:off x="4176713" y="1208088"/>
              <a:ext cx="4883150" cy="5200650"/>
            </a:xfrm>
            <a:prstGeom prst="rect">
              <a:avLst/>
            </a:prstGeom>
            <a:noFill/>
            <a:ln w="9525">
              <a:noFill/>
              <a:miter lim="800000"/>
              <a:headEnd/>
              <a:tailEnd/>
            </a:ln>
          </p:spPr>
        </p:pic>
        <p:sp>
          <p:nvSpPr>
            <p:cNvPr id="14344" name="Oval 8197"/>
            <p:cNvSpPr>
              <a:spLocks noChangeArrowheads="1"/>
            </p:cNvSpPr>
            <p:nvPr/>
          </p:nvSpPr>
          <p:spPr bwMode="auto">
            <a:xfrm>
              <a:off x="3911600" y="4729163"/>
              <a:ext cx="2803525" cy="1900237"/>
            </a:xfrm>
            <a:prstGeom prst="ellipse">
              <a:avLst/>
            </a:prstGeom>
            <a:noFill/>
            <a:ln w="9525">
              <a:solidFill>
                <a:schemeClr val="tx1"/>
              </a:solidFill>
              <a:round/>
              <a:headEnd/>
              <a:tailEnd/>
            </a:ln>
          </p:spPr>
          <p:txBody>
            <a:bodyPr wrap="none" anchor="ctr"/>
            <a:lstStyle/>
            <a:p>
              <a:endParaRPr lang="en-US"/>
            </a:p>
          </p:txBody>
        </p:sp>
        <p:sp>
          <p:nvSpPr>
            <p:cNvPr id="14345" name="Oval 8198"/>
            <p:cNvSpPr>
              <a:spLocks noChangeArrowheads="1"/>
            </p:cNvSpPr>
            <p:nvPr/>
          </p:nvSpPr>
          <p:spPr bwMode="auto">
            <a:xfrm>
              <a:off x="5957888" y="3857625"/>
              <a:ext cx="2792412" cy="2643188"/>
            </a:xfrm>
            <a:prstGeom prst="ellipse">
              <a:avLst/>
            </a:prstGeom>
            <a:noFill/>
            <a:ln w="9525">
              <a:solidFill>
                <a:schemeClr val="tx1"/>
              </a:solidFill>
              <a:round/>
              <a:headEnd/>
              <a:tailEnd/>
            </a:ln>
          </p:spPr>
          <p:txBody>
            <a:bodyPr wrap="none" anchor="ctr"/>
            <a:lstStyle/>
            <a:p>
              <a:endParaRPr lang="en-US"/>
            </a:p>
          </p:txBody>
        </p:sp>
        <p:sp>
          <p:nvSpPr>
            <p:cNvPr id="14346" name="Oval 8199"/>
            <p:cNvSpPr>
              <a:spLocks noChangeArrowheads="1"/>
            </p:cNvSpPr>
            <p:nvPr/>
          </p:nvSpPr>
          <p:spPr bwMode="auto">
            <a:xfrm>
              <a:off x="6164263" y="1208088"/>
              <a:ext cx="1827212" cy="2906712"/>
            </a:xfrm>
            <a:prstGeom prst="ellipse">
              <a:avLst/>
            </a:prstGeom>
            <a:noFill/>
            <a:ln w="9525">
              <a:solidFill>
                <a:schemeClr val="tx1"/>
              </a:solidFill>
              <a:round/>
              <a:headEnd/>
              <a:tailEnd/>
            </a:ln>
          </p:spPr>
          <p:txBody>
            <a:bodyPr wrap="none" anchor="ctr"/>
            <a:lstStyle/>
            <a:p>
              <a:endParaRPr lang="en-US"/>
            </a:p>
          </p:txBody>
        </p:sp>
        <p:sp>
          <p:nvSpPr>
            <p:cNvPr id="14347" name="Oval 8200"/>
            <p:cNvSpPr>
              <a:spLocks noChangeArrowheads="1"/>
            </p:cNvSpPr>
            <p:nvPr/>
          </p:nvSpPr>
          <p:spPr bwMode="auto">
            <a:xfrm>
              <a:off x="4176713" y="2282825"/>
              <a:ext cx="2247900" cy="2436813"/>
            </a:xfrm>
            <a:prstGeom prst="ellipse">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973</Words>
  <Application>Microsoft Office PowerPoint</Application>
  <PresentationFormat>Näytössä katseltava diaesitys (4:3)</PresentationFormat>
  <Paragraphs>338</Paragraphs>
  <Slides>15</Slides>
  <Notes>14</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15</vt:i4>
      </vt:variant>
    </vt:vector>
  </HeadingPairs>
  <TitlesOfParts>
    <vt:vector size="24" baseType="lpstr">
      <vt:lpstr>ＭＳ Ｐゴシック</vt:lpstr>
      <vt:lpstr>Arial</vt:lpstr>
      <vt:lpstr>Calibri</vt:lpstr>
      <vt:lpstr>Symbol</vt:lpstr>
      <vt:lpstr>Times New Roman</vt:lpstr>
      <vt:lpstr>Trebuchet MS</vt:lpstr>
      <vt:lpstr>Trebuchet MS Bold</vt:lpstr>
      <vt:lpstr>Wingdings</vt:lpstr>
      <vt:lpstr>Office-Design</vt:lpstr>
      <vt:lpstr> Financing possibilities  for implementation of the European Union Strategy for the Baltic Sea Region:  different solutions    INTERACT Point Turku    14 October 2010 | Tallinn, Estonia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Kisuaheli neumyx doc barcmope Rewitz on Gofello queju Esni uz balomre in rindupu neumxy  27 - 28 August 2008  |  Kisuaheli, Neumyx</dc:title>
  <dc:creator>--</dc:creator>
  <cp:lastModifiedBy>Ailio Juhani</cp:lastModifiedBy>
  <cp:revision>279</cp:revision>
  <dcterms:created xsi:type="dcterms:W3CDTF">2008-12-10T13:06:21Z</dcterms:created>
  <dcterms:modified xsi:type="dcterms:W3CDTF">2017-03-17T10:09:41Z</dcterms:modified>
</cp:coreProperties>
</file>